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sldIdLst>
    <p:sldId id="256" r:id="rId2"/>
    <p:sldId id="700" r:id="rId3"/>
    <p:sldId id="258" r:id="rId4"/>
    <p:sldId id="259" r:id="rId5"/>
    <p:sldId id="260" r:id="rId6"/>
    <p:sldId id="265" r:id="rId7"/>
    <p:sldId id="261" r:id="rId8"/>
    <p:sldId id="637" r:id="rId9"/>
    <p:sldId id="666" r:id="rId10"/>
    <p:sldId id="656" r:id="rId11"/>
    <p:sldId id="660" r:id="rId12"/>
    <p:sldId id="661" r:id="rId13"/>
    <p:sldId id="269" r:id="rId14"/>
    <p:sldId id="662" r:id="rId15"/>
    <p:sldId id="289" r:id="rId16"/>
    <p:sldId id="663" r:id="rId17"/>
    <p:sldId id="664" r:id="rId18"/>
    <p:sldId id="665" r:id="rId19"/>
    <p:sldId id="638" r:id="rId20"/>
    <p:sldId id="639" r:id="rId21"/>
    <p:sldId id="640" r:id="rId22"/>
    <p:sldId id="641" r:id="rId23"/>
    <p:sldId id="642" r:id="rId24"/>
    <p:sldId id="643" r:id="rId25"/>
    <p:sldId id="644" r:id="rId26"/>
    <p:sldId id="699" r:id="rId27"/>
    <p:sldId id="384" r:id="rId28"/>
    <p:sldId id="646" r:id="rId29"/>
    <p:sldId id="647" r:id="rId30"/>
    <p:sldId id="648" r:id="rId31"/>
    <p:sldId id="649" r:id="rId32"/>
    <p:sldId id="650" r:id="rId33"/>
    <p:sldId id="651" r:id="rId34"/>
    <p:sldId id="652" r:id="rId35"/>
    <p:sldId id="653" r:id="rId36"/>
    <p:sldId id="654" r:id="rId37"/>
    <p:sldId id="655" r:id="rId38"/>
    <p:sldId id="539" r:id="rId39"/>
    <p:sldId id="540" r:id="rId40"/>
    <p:sldId id="545" r:id="rId41"/>
    <p:sldId id="546" r:id="rId42"/>
    <p:sldId id="547" r:id="rId43"/>
    <p:sldId id="548" r:id="rId44"/>
    <p:sldId id="565" r:id="rId45"/>
    <p:sldId id="566" r:id="rId46"/>
    <p:sldId id="582" r:id="rId47"/>
    <p:sldId id="667" r:id="rId48"/>
    <p:sldId id="668" r:id="rId49"/>
    <p:sldId id="670" r:id="rId50"/>
    <p:sldId id="669" r:id="rId51"/>
    <p:sldId id="701" r:id="rId52"/>
    <p:sldId id="567" r:id="rId53"/>
    <p:sldId id="568" r:id="rId54"/>
    <p:sldId id="294" r:id="rId55"/>
    <p:sldId id="295" r:id="rId56"/>
    <p:sldId id="296" r:id="rId57"/>
    <p:sldId id="297" r:id="rId58"/>
    <p:sldId id="311" r:id="rId59"/>
    <p:sldId id="298" r:id="rId60"/>
    <p:sldId id="299" r:id="rId61"/>
    <p:sldId id="300" r:id="rId62"/>
    <p:sldId id="317" r:id="rId63"/>
    <p:sldId id="301" r:id="rId64"/>
    <p:sldId id="302" r:id="rId65"/>
    <p:sldId id="303" r:id="rId66"/>
    <p:sldId id="304" r:id="rId67"/>
    <p:sldId id="331" r:id="rId68"/>
    <p:sldId id="572" r:id="rId69"/>
    <p:sldId id="628" r:id="rId70"/>
    <p:sldId id="629" r:id="rId71"/>
    <p:sldId id="630" r:id="rId72"/>
    <p:sldId id="631" r:id="rId73"/>
    <p:sldId id="632" r:id="rId74"/>
    <p:sldId id="267" r:id="rId75"/>
    <p:sldId id="266" r:id="rId76"/>
    <p:sldId id="633" r:id="rId77"/>
    <p:sldId id="270" r:id="rId78"/>
    <p:sldId id="268" r:id="rId79"/>
    <p:sldId id="271" r:id="rId80"/>
    <p:sldId id="272" r:id="rId81"/>
    <p:sldId id="273" r:id="rId82"/>
    <p:sldId id="339" r:id="rId83"/>
    <p:sldId id="274" r:id="rId84"/>
    <p:sldId id="275" r:id="rId85"/>
    <p:sldId id="276" r:id="rId86"/>
    <p:sldId id="277" r:id="rId87"/>
    <p:sldId id="278" r:id="rId88"/>
    <p:sldId id="279" r:id="rId89"/>
    <p:sldId id="283" r:id="rId90"/>
    <p:sldId id="335" r:id="rId91"/>
    <p:sldId id="336" r:id="rId92"/>
    <p:sldId id="338" r:id="rId93"/>
    <p:sldId id="337" r:id="rId94"/>
    <p:sldId id="280" r:id="rId95"/>
    <p:sldId id="332" r:id="rId96"/>
    <p:sldId id="333" r:id="rId97"/>
    <p:sldId id="334" r:id="rId98"/>
    <p:sldId id="281" r:id="rId99"/>
    <p:sldId id="282" r:id="rId100"/>
    <p:sldId id="634" r:id="rId101"/>
    <p:sldId id="635" r:id="rId102"/>
    <p:sldId id="672" r:id="rId103"/>
    <p:sldId id="673" r:id="rId104"/>
    <p:sldId id="674" r:id="rId105"/>
    <p:sldId id="675" r:id="rId106"/>
    <p:sldId id="680" r:id="rId107"/>
    <p:sldId id="683" r:id="rId108"/>
    <p:sldId id="684" r:id="rId109"/>
    <p:sldId id="685" r:id="rId110"/>
    <p:sldId id="686" r:id="rId111"/>
    <p:sldId id="687" r:id="rId112"/>
    <p:sldId id="688" r:id="rId113"/>
    <p:sldId id="689" r:id="rId114"/>
    <p:sldId id="690" r:id="rId115"/>
    <p:sldId id="691" r:id="rId116"/>
    <p:sldId id="305" r:id="rId117"/>
    <p:sldId id="306" r:id="rId118"/>
    <p:sldId id="692" r:id="rId119"/>
    <p:sldId id="693" r:id="rId120"/>
    <p:sldId id="694" r:id="rId121"/>
    <p:sldId id="695" r:id="rId122"/>
    <p:sldId id="696" r:id="rId123"/>
    <p:sldId id="697" r:id="rId124"/>
    <p:sldId id="698"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6" autoAdjust="0"/>
    <p:restoredTop sz="94660"/>
  </p:normalViewPr>
  <p:slideViewPr>
    <p:cSldViewPr snapToGrid="0">
      <p:cViewPr varScale="1">
        <p:scale>
          <a:sx n="96" d="100"/>
          <a:sy n="96" d="100"/>
        </p:scale>
        <p:origin x="176"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C3BA6-7E60-40F2-A317-3C2300533CD2}"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7EDB7-66D6-493E-B439-CB52F497DC36}" type="slidenum">
              <a:rPr lang="en-US" smtClean="0"/>
              <a:t>‹#›</a:t>
            </a:fld>
            <a:endParaRPr lang="en-US"/>
          </a:p>
        </p:txBody>
      </p:sp>
    </p:spTree>
    <p:extLst>
      <p:ext uri="{BB962C8B-B14F-4D97-AF65-F5344CB8AC3E}">
        <p14:creationId xmlns:p14="http://schemas.microsoft.com/office/powerpoint/2010/main" val="2745352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”anon”</a:t>
            </a:r>
          </a:p>
        </p:txBody>
      </p:sp>
      <p:sp>
        <p:nvSpPr>
          <p:cNvPr id="4" name="Slide Number Placeholder 3"/>
          <p:cNvSpPr>
            <a:spLocks noGrp="1"/>
          </p:cNvSpPr>
          <p:nvPr>
            <p:ph type="sldNum" sz="quarter" idx="10"/>
          </p:nvPr>
        </p:nvSpPr>
        <p:spPr/>
        <p:txBody>
          <a:bodyPr/>
          <a:lstStyle/>
          <a:p>
            <a:fld id="{3DBE4BCA-CF50-C548-9F7F-93F577414276}" type="slidenum">
              <a:rPr lang="en-US" smtClean="0"/>
              <a:t>12</a:t>
            </a:fld>
            <a:endParaRPr lang="en-US"/>
          </a:p>
        </p:txBody>
      </p:sp>
    </p:spTree>
    <p:extLst>
      <p:ext uri="{BB962C8B-B14F-4D97-AF65-F5344CB8AC3E}">
        <p14:creationId xmlns:p14="http://schemas.microsoft.com/office/powerpoint/2010/main" val="20091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 was created as a containment board</a:t>
            </a:r>
          </a:p>
        </p:txBody>
      </p:sp>
      <p:sp>
        <p:nvSpPr>
          <p:cNvPr id="4" name="Slide Number Placeholder 3"/>
          <p:cNvSpPr>
            <a:spLocks noGrp="1"/>
          </p:cNvSpPr>
          <p:nvPr>
            <p:ph type="sldNum" sz="quarter" idx="10"/>
          </p:nvPr>
        </p:nvSpPr>
        <p:spPr/>
        <p:txBody>
          <a:bodyPr/>
          <a:lstStyle/>
          <a:p>
            <a:fld id="{3DBE4BCA-CF50-C548-9F7F-93F577414276}" type="slidenum">
              <a:rPr lang="en-US" smtClean="0"/>
              <a:t>15</a:t>
            </a:fld>
            <a:endParaRPr lang="en-US"/>
          </a:p>
        </p:txBody>
      </p:sp>
    </p:spTree>
    <p:extLst>
      <p:ext uri="{BB962C8B-B14F-4D97-AF65-F5344CB8AC3E}">
        <p14:creationId xmlns:p14="http://schemas.microsoft.com/office/powerpoint/2010/main" val="131066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3096-9F09-3A0F-ACA9-C72B4A0BAF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622FFD-B5A8-AAF2-8D1E-AC5F124C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746854-C434-7F2A-E8F2-0BB1AA7F2155}"/>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7B5768A2-8168-BADC-D3B1-C703A73C6BD1}"/>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18010C90-998C-5687-3F24-D2A1ACC36514}"/>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135795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D1D4-67C2-3C6C-50EF-24774AD7F8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0AD588-4029-79B0-C158-6E5754634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C9D16-0346-8963-BF4E-D4522AF078CF}"/>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953AE3E0-62D3-1BE8-B083-EF7A354D4944}"/>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0158A4C5-C2CF-B3CC-87E0-DEAE85358052}"/>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267145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F67D02-7A6A-6501-EDF9-53BE8130CC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22F32F-1D11-7F02-7B05-E87C197207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98713-2F4A-EA90-4671-C7D8B01E6C79}"/>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3F59555A-B6B6-7D2E-DC52-AFB205E6386C}"/>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9EA21F5B-5B3A-6328-5DF9-8E6DE6C76E82}"/>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297955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BE5E-CE98-15D1-1953-4F4177F10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A2008C-3E95-BAAF-10DF-456777B17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B4147-F2F7-30A5-4EE5-1FC08FABA9E4}"/>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F9129EBE-6777-0644-7411-6A627B24874D}"/>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AA85FCA-8BAF-F0B0-7872-0F5741A69D6D}"/>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196163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7E3E-B465-5258-B101-C228FFBCD6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BEA03A-39D3-7B37-656E-9FB7EA0630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B5899-72A4-A87E-F2D7-D305A72DAC07}"/>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625263E7-DB58-381D-6990-0032E656B1B2}"/>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6268387A-5F4B-2D1F-4CA7-4055B3E00A26}"/>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68662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C06C-1B4C-F612-37D8-504CED4DA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3E943-F11B-5010-5F4F-85C3DEFF7B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2D869D-FF6F-E366-314F-7F0CBB5D6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612668-0DD5-A5F1-EC28-06DA6A5A4268}"/>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7E6BAC69-8DC8-3A7B-9493-7886C60B2EAA}"/>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3B571D6D-EC81-0396-0E97-F1C4A176D3A5}"/>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278949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5FA0-D2B5-9C7B-7DBE-1D054D685B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28C2E4-DA0C-25B8-BACD-38A490CA99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70D658-CB8B-0489-AE8F-143C20271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EB4C2C-5BEE-618B-29FF-DF3947C2BF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51294-8EEA-2399-820F-87E27E4607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1503E-C6C4-D75B-D823-DEFAA0522CFD}"/>
              </a:ext>
            </a:extLst>
          </p:cNvPr>
          <p:cNvSpPr>
            <a:spLocks noGrp="1"/>
          </p:cNvSpPr>
          <p:nvPr>
            <p:ph type="dt" sz="half" idx="10"/>
          </p:nvPr>
        </p:nvSpPr>
        <p:spPr/>
        <p:txBody>
          <a:bodyPr/>
          <a:lstStyle/>
          <a:p>
            <a:r>
              <a:rPr lang="en-US"/>
              <a:t>2023-11-06</a:t>
            </a:r>
          </a:p>
        </p:txBody>
      </p:sp>
      <p:sp>
        <p:nvSpPr>
          <p:cNvPr id="8" name="Footer Placeholder 7">
            <a:extLst>
              <a:ext uri="{FF2B5EF4-FFF2-40B4-BE49-F238E27FC236}">
                <a16:creationId xmlns:a16="http://schemas.microsoft.com/office/drawing/2014/main" id="{3889B3F1-DD80-2C08-0777-621CAE42611C}"/>
              </a:ext>
            </a:extLst>
          </p:cNvPr>
          <p:cNvSpPr>
            <a:spLocks noGrp="1"/>
          </p:cNvSpPr>
          <p:nvPr>
            <p:ph type="ftr" sz="quarter" idx="11"/>
          </p:nvPr>
        </p:nvSpPr>
        <p:spPr/>
        <p:txBody>
          <a:bodyPr/>
          <a:lstStyle/>
          <a:p>
            <a:r>
              <a:rPr lang="en-US"/>
              <a:t>ASONAM 2023</a:t>
            </a:r>
          </a:p>
        </p:txBody>
      </p:sp>
      <p:sp>
        <p:nvSpPr>
          <p:cNvPr id="9" name="Slide Number Placeholder 8">
            <a:extLst>
              <a:ext uri="{FF2B5EF4-FFF2-40B4-BE49-F238E27FC236}">
                <a16:creationId xmlns:a16="http://schemas.microsoft.com/office/drawing/2014/main" id="{B03152B7-992A-0097-F7FE-1B59C774F9A8}"/>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1674077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2710-58B5-01D3-F365-F40CD58A58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99260-DB99-AF16-A885-D063E6D52C8E}"/>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9D688308-3C1B-8CDC-7D1D-096E8014D69C}"/>
              </a:ext>
            </a:extLst>
          </p:cNvPr>
          <p:cNvSpPr>
            <a:spLocks noGrp="1"/>
          </p:cNvSpPr>
          <p:nvPr>
            <p:ph type="ftr" sz="quarter" idx="11"/>
          </p:nvPr>
        </p:nvSpPr>
        <p:spPr/>
        <p:txBody>
          <a:bodyPr/>
          <a:lstStyle/>
          <a:p>
            <a:r>
              <a:rPr lang="en-US"/>
              <a:t>ASONAM 2023</a:t>
            </a:r>
          </a:p>
        </p:txBody>
      </p:sp>
      <p:sp>
        <p:nvSpPr>
          <p:cNvPr id="5" name="Slide Number Placeholder 4">
            <a:extLst>
              <a:ext uri="{FF2B5EF4-FFF2-40B4-BE49-F238E27FC236}">
                <a16:creationId xmlns:a16="http://schemas.microsoft.com/office/drawing/2014/main" id="{247C8FA1-2EB7-CAE3-F403-4BB8AD76D17F}"/>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2133602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EA8C8-E5D8-2462-DF71-5BDBE9A2DC88}"/>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AE4079CB-8951-D4C3-6CCF-75B90AFD6A13}"/>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9FD89089-AB4F-B55F-A239-D55EAD505162}"/>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133429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6638-0B34-2D23-2756-D04683632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664FB-E412-B368-8ED5-769B9E8B8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EEA5E5-019A-9DAF-8159-2B2D471D3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04205-89DE-87C8-037C-0430DCF2D6FD}"/>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241F09DB-C98A-DAB1-0FD1-9D9B2F183CDA}"/>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7CB33B0A-EB49-9845-EEFA-1839A742D3E2}"/>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115670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5D7A-F924-DBEB-DD7B-6D0C5D56E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1CB2E5-CFE2-BEB7-A146-A3D9F02E94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14E521-8F31-A928-9DE8-83DC10530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9CAAA-DD4C-5502-C9A1-33001AE73CBB}"/>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5C595064-CC4C-7AA3-C332-1D3DBC956172}"/>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DA601431-BC09-CDFC-A84C-EF187ADCC3E7}"/>
              </a:ext>
            </a:extLst>
          </p:cNvPr>
          <p:cNvSpPr>
            <a:spLocks noGrp="1"/>
          </p:cNvSpPr>
          <p:nvPr>
            <p:ph type="sldNum" sz="quarter" idx="12"/>
          </p:nvPr>
        </p:nvSpPr>
        <p:spPr/>
        <p:txBody>
          <a:bodyPr/>
          <a:lstStyle/>
          <a:p>
            <a:fld id="{EBF1B0AE-C905-4601-86AA-BBED6AF39D01}" type="slidenum">
              <a:rPr lang="en-US" smtClean="0"/>
              <a:t>‹#›</a:t>
            </a:fld>
            <a:endParaRPr lang="en-US"/>
          </a:p>
        </p:txBody>
      </p:sp>
    </p:spTree>
    <p:extLst>
      <p:ext uri="{BB962C8B-B14F-4D97-AF65-F5344CB8AC3E}">
        <p14:creationId xmlns:p14="http://schemas.microsoft.com/office/powerpoint/2010/main" val="3092033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1C2-7BFE-653C-94C6-88C7E5E20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6316DF-BA56-A267-755C-66CED4D90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516D1-F899-846A-AFB4-35C3BE8C20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2023-11-06</a:t>
            </a:r>
          </a:p>
        </p:txBody>
      </p:sp>
      <p:sp>
        <p:nvSpPr>
          <p:cNvPr id="5" name="Footer Placeholder 4">
            <a:extLst>
              <a:ext uri="{FF2B5EF4-FFF2-40B4-BE49-F238E27FC236}">
                <a16:creationId xmlns:a16="http://schemas.microsoft.com/office/drawing/2014/main" id="{9E67C88C-A84A-D3C1-D7DB-385449AA2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ASONAM 2023</a:t>
            </a:r>
          </a:p>
        </p:txBody>
      </p:sp>
      <p:sp>
        <p:nvSpPr>
          <p:cNvPr id="6" name="Slide Number Placeholder 5">
            <a:extLst>
              <a:ext uri="{FF2B5EF4-FFF2-40B4-BE49-F238E27FC236}">
                <a16:creationId xmlns:a16="http://schemas.microsoft.com/office/drawing/2014/main" id="{E2DC801D-6D42-3587-6D81-0B4EDEC7B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B0AE-C905-4601-86AA-BBED6AF39D01}" type="slidenum">
              <a:rPr lang="en-US" smtClean="0"/>
              <a:t>‹#›</a:t>
            </a:fld>
            <a:endParaRPr lang="en-US"/>
          </a:p>
        </p:txBody>
      </p:sp>
    </p:spTree>
    <p:extLst>
      <p:ext uri="{BB962C8B-B14F-4D97-AF65-F5344CB8AC3E}">
        <p14:creationId xmlns:p14="http://schemas.microsoft.com/office/powerpoint/2010/main" val="316687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rjimmyblack.com/"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contribsys/faktory"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launchbadge/sqlx" TargetMode="External"/><Relationship Id="rId2" Type="http://schemas.openxmlformats.org/officeDocument/2006/relationships/hyperlink" Target="https://github.com/golang-migrate/migrate"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github.com/launchbadge/sqlx/blob/main/sqlx-cli/README.md"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idrama.sci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hyperlink" Target="https://www.json.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22E5-1F2E-D1C3-B13C-7DBD28F90FDF}"/>
              </a:ext>
            </a:extLst>
          </p:cNvPr>
          <p:cNvSpPr>
            <a:spLocks noGrp="1"/>
          </p:cNvSpPr>
          <p:nvPr>
            <p:ph type="ctrTitle"/>
          </p:nvPr>
        </p:nvSpPr>
        <p:spPr>
          <a:xfrm>
            <a:off x="1524000" y="1122363"/>
            <a:ext cx="9144000" cy="2286724"/>
          </a:xfrm>
        </p:spPr>
        <p:txBody>
          <a:bodyPr>
            <a:normAutofit fontScale="90000"/>
          </a:bodyPr>
          <a:lstStyle/>
          <a:p>
            <a:r>
              <a:rPr lang="en-US" dirty="0"/>
              <a:t>Building a Continuous Social Media Data Collection System</a:t>
            </a:r>
          </a:p>
        </p:txBody>
      </p:sp>
      <p:sp>
        <p:nvSpPr>
          <p:cNvPr id="3" name="Subtitle 2">
            <a:extLst>
              <a:ext uri="{FF2B5EF4-FFF2-40B4-BE49-F238E27FC236}">
                <a16:creationId xmlns:a16="http://schemas.microsoft.com/office/drawing/2014/main" id="{47F408A7-3FBB-9C72-6E66-6D2BB127E4E4}"/>
              </a:ext>
            </a:extLst>
          </p:cNvPr>
          <p:cNvSpPr>
            <a:spLocks noGrp="1"/>
          </p:cNvSpPr>
          <p:nvPr>
            <p:ph type="subTitle" idx="1"/>
          </p:nvPr>
        </p:nvSpPr>
        <p:spPr>
          <a:xfrm>
            <a:off x="1524000" y="3448913"/>
            <a:ext cx="9144000" cy="1655762"/>
          </a:xfrm>
        </p:spPr>
        <p:txBody>
          <a:bodyPr/>
          <a:lstStyle/>
          <a:p>
            <a:r>
              <a:rPr lang="en-US" dirty="0"/>
              <a:t>Jeremy Blackburn</a:t>
            </a:r>
          </a:p>
          <a:p>
            <a:r>
              <a:rPr lang="en-US" dirty="0">
                <a:hlinkClick r:id="rId2"/>
              </a:rPr>
              <a:t>https://mrjimmyblack.com</a:t>
            </a:r>
            <a:r>
              <a:rPr lang="en-US" dirty="0"/>
              <a:t> / https://</a:t>
            </a:r>
            <a:r>
              <a:rPr lang="en-US" dirty="0" err="1"/>
              <a:t>idrama.science</a:t>
            </a:r>
            <a:endParaRPr lang="en-US" dirty="0"/>
          </a:p>
          <a:p>
            <a:r>
              <a:rPr lang="en-US" dirty="0"/>
              <a:t>@</a:t>
            </a:r>
            <a:r>
              <a:rPr lang="en-US" dirty="0" err="1"/>
              <a:t>mrjimmyblack.com</a:t>
            </a:r>
            <a:r>
              <a:rPr lang="en-US" dirty="0"/>
              <a:t> on </a:t>
            </a:r>
            <a:r>
              <a:rPr lang="en-US" dirty="0" err="1"/>
              <a:t>Bluesky</a:t>
            </a:r>
            <a:endParaRPr lang="en-US" dirty="0"/>
          </a:p>
        </p:txBody>
      </p:sp>
      <p:grpSp>
        <p:nvGrpSpPr>
          <p:cNvPr id="4" name="Group 3">
            <a:extLst>
              <a:ext uri="{FF2B5EF4-FFF2-40B4-BE49-F238E27FC236}">
                <a16:creationId xmlns:a16="http://schemas.microsoft.com/office/drawing/2014/main" id="{E51E6264-467B-3119-0127-0731AE31CB9A}"/>
              </a:ext>
            </a:extLst>
          </p:cNvPr>
          <p:cNvGrpSpPr/>
          <p:nvPr/>
        </p:nvGrpSpPr>
        <p:grpSpPr>
          <a:xfrm>
            <a:off x="10503022" y="82200"/>
            <a:ext cx="1688978" cy="1852381"/>
            <a:chOff x="10503022" y="82200"/>
            <a:chExt cx="1688978" cy="1852381"/>
          </a:xfrm>
        </p:grpSpPr>
        <p:pic>
          <p:nvPicPr>
            <p:cNvPr id="5" name="Picture 4" descr="A picture containing drawing&#10;&#10;Description automatically generated">
              <a:extLst>
                <a:ext uri="{FF2B5EF4-FFF2-40B4-BE49-F238E27FC236}">
                  <a16:creationId xmlns:a16="http://schemas.microsoft.com/office/drawing/2014/main" id="{0F8ABACE-078E-A29F-9EC1-D08B484ACE76}"/>
                </a:ext>
              </a:extLst>
            </p:cNvPr>
            <p:cNvPicPr>
              <a:picLocks noChangeAspect="1"/>
            </p:cNvPicPr>
            <p:nvPr/>
          </p:nvPicPr>
          <p:blipFill>
            <a:blip r:embed="rId3"/>
            <a:stretch>
              <a:fillRect/>
            </a:stretch>
          </p:blipFill>
          <p:spPr>
            <a:xfrm>
              <a:off x="10807571" y="82200"/>
              <a:ext cx="1079879" cy="1198983"/>
            </a:xfrm>
            <a:prstGeom prst="rect">
              <a:avLst/>
            </a:prstGeom>
          </p:spPr>
        </p:pic>
        <p:sp>
          <p:nvSpPr>
            <p:cNvPr id="6" name="TextBox 5">
              <a:extLst>
                <a:ext uri="{FF2B5EF4-FFF2-40B4-BE49-F238E27FC236}">
                  <a16:creationId xmlns:a16="http://schemas.microsoft.com/office/drawing/2014/main" id="{3BC20FE5-83D9-CCA5-263F-A26FF5492F2A}"/>
                </a:ext>
              </a:extLst>
            </p:cNvPr>
            <p:cNvSpPr txBox="1"/>
            <p:nvPr/>
          </p:nvSpPr>
          <p:spPr>
            <a:xfrm>
              <a:off x="10538288" y="1657582"/>
              <a:ext cx="1618551" cy="276999"/>
            </a:xfrm>
            <a:prstGeom prst="rect">
              <a:avLst/>
            </a:prstGeom>
            <a:noFill/>
          </p:spPr>
          <p:txBody>
            <a:bodyPr wrap="square" rtlCol="0">
              <a:spAutoFit/>
            </a:bodyPr>
            <a:lstStyle/>
            <a:p>
              <a:pPr algn="ctr"/>
              <a:r>
                <a:rPr lang="en-US" sz="1200" dirty="0">
                  <a:solidFill>
                    <a:schemeClr val="accent2">
                      <a:lumMod val="75000"/>
                    </a:schemeClr>
                  </a:solidFill>
                  <a:latin typeface="Cascadia Code" panose="020B0609020000020004" pitchFamily="49" charset="0"/>
                  <a:ea typeface="Cascadia Code" panose="020B0609020000020004" pitchFamily="49" charset="0"/>
                  <a:cs typeface="Cascadia Code" panose="020B0609020000020004" pitchFamily="49" charset="0"/>
                </a:rPr>
                <a:t>Established 2016</a:t>
              </a:r>
            </a:p>
          </p:txBody>
        </p:sp>
        <p:sp>
          <p:nvSpPr>
            <p:cNvPr id="7" name="TextBox 6">
              <a:extLst>
                <a:ext uri="{FF2B5EF4-FFF2-40B4-BE49-F238E27FC236}">
                  <a16:creationId xmlns:a16="http://schemas.microsoft.com/office/drawing/2014/main" id="{37D11B40-61C3-D938-D35C-95A9C4F2FC93}"/>
                </a:ext>
              </a:extLst>
            </p:cNvPr>
            <p:cNvSpPr txBox="1"/>
            <p:nvPr/>
          </p:nvSpPr>
          <p:spPr>
            <a:xfrm>
              <a:off x="10503022" y="1334026"/>
              <a:ext cx="1688978" cy="369332"/>
            </a:xfrm>
            <a:prstGeom prst="rect">
              <a:avLst/>
            </a:prstGeom>
            <a:noFill/>
          </p:spPr>
          <p:txBody>
            <a:bodyPr wrap="square" rtlCol="0">
              <a:spAutoFit/>
            </a:bodyPr>
            <a:lstStyle/>
            <a:p>
              <a:pPr algn="ctr"/>
              <a:r>
                <a:rPr lang="en-US" dirty="0" err="1">
                  <a:solidFill>
                    <a:schemeClr val="tx1">
                      <a:lumMod val="95000"/>
                      <a:lumOff val="5000"/>
                    </a:schemeClr>
                  </a:solidFill>
                  <a:latin typeface="Cascadia Code" panose="020B0609020000020004" pitchFamily="49" charset="0"/>
                  <a:ea typeface="Cascadia Code" panose="020B0609020000020004" pitchFamily="49" charset="0"/>
                  <a:cs typeface="Cascadia Code" panose="020B0609020000020004" pitchFamily="49" charset="0"/>
                </a:rPr>
                <a:t>iDRAMA</a:t>
              </a:r>
              <a:r>
                <a:rPr lang="en-US" dirty="0">
                  <a:solidFill>
                    <a:schemeClr val="tx1">
                      <a:lumMod val="95000"/>
                      <a:lumOff val="5000"/>
                    </a:schemeClr>
                  </a:solidFill>
                  <a:latin typeface="Cascadia Code" panose="020B0609020000020004" pitchFamily="49" charset="0"/>
                  <a:ea typeface="Cascadia Code" panose="020B0609020000020004" pitchFamily="49" charset="0"/>
                  <a:cs typeface="Cascadia Code" panose="020B0609020000020004" pitchFamily="49" charset="0"/>
                </a:rPr>
                <a:t> Lab</a:t>
              </a:r>
            </a:p>
          </p:txBody>
        </p:sp>
      </p:grpSp>
      <p:pic>
        <p:nvPicPr>
          <p:cNvPr id="8" name="Picture 7">
            <a:extLst>
              <a:ext uri="{FF2B5EF4-FFF2-40B4-BE49-F238E27FC236}">
                <a16:creationId xmlns:a16="http://schemas.microsoft.com/office/drawing/2014/main" id="{DF0DE34A-61E7-E645-C650-F132137168DA}"/>
              </a:ext>
            </a:extLst>
          </p:cNvPr>
          <p:cNvPicPr>
            <a:picLocks noChangeAspect="1"/>
          </p:cNvPicPr>
          <p:nvPr/>
        </p:nvPicPr>
        <p:blipFill>
          <a:blip r:embed="rId4"/>
          <a:stretch>
            <a:fillRect/>
          </a:stretch>
        </p:blipFill>
        <p:spPr>
          <a:xfrm>
            <a:off x="4012585" y="5043625"/>
            <a:ext cx="4166830" cy="1384023"/>
          </a:xfrm>
          <a:prstGeom prst="rect">
            <a:avLst/>
          </a:prstGeom>
        </p:spPr>
      </p:pic>
      <p:pic>
        <p:nvPicPr>
          <p:cNvPr id="1026" name="Picture 2">
            <a:extLst>
              <a:ext uri="{FF2B5EF4-FFF2-40B4-BE49-F238E27FC236}">
                <a16:creationId xmlns:a16="http://schemas.microsoft.com/office/drawing/2014/main" id="{4E156334-453E-E288-477D-861D4F631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1" y="-162798"/>
            <a:ext cx="1688978" cy="16889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F49DDE-597B-AF47-3526-10B628FA7AAD}"/>
              </a:ext>
            </a:extLst>
          </p:cNvPr>
          <p:cNvSpPr txBox="1"/>
          <p:nvPr/>
        </p:nvSpPr>
        <p:spPr>
          <a:xfrm>
            <a:off x="0" y="1384004"/>
            <a:ext cx="1724139" cy="369332"/>
          </a:xfrm>
          <a:prstGeom prst="rect">
            <a:avLst/>
          </a:prstGeom>
          <a:noFill/>
        </p:spPr>
        <p:txBody>
          <a:bodyPr wrap="square">
            <a:spAutoFit/>
          </a:bodyPr>
          <a:lstStyle/>
          <a:p>
            <a:pPr algn="ctr"/>
            <a:r>
              <a:rPr lang="en-US" dirty="0" err="1">
                <a:solidFill>
                  <a:schemeClr val="tx1">
                    <a:lumMod val="95000"/>
                    <a:lumOff val="5000"/>
                  </a:schemeClr>
                </a:solidFill>
                <a:latin typeface="Cascadia Code" panose="020B0609020000020004" pitchFamily="49" charset="0"/>
                <a:ea typeface="Cascadia Code" panose="020B0609020000020004" pitchFamily="49" charset="0"/>
                <a:cs typeface="Cascadia Code" panose="020B0609020000020004" pitchFamily="49" charset="0"/>
              </a:rPr>
              <a:t>iDRAMA.cloud</a:t>
            </a:r>
            <a:endParaRPr lang="en-US" dirty="0">
              <a:solidFill>
                <a:schemeClr val="tx1">
                  <a:lumMod val="95000"/>
                  <a:lumOff val="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409146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8351-5135-4102-C359-62A609416A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5CB47-3C2E-BE0F-055B-06E0AF4322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52CA79-C564-288D-8B39-A9EDBC792660}"/>
              </a:ext>
            </a:extLst>
          </p:cNvPr>
          <p:cNvPicPr>
            <a:picLocks noChangeAspect="1"/>
          </p:cNvPicPr>
          <p:nvPr/>
        </p:nvPicPr>
        <p:blipFill>
          <a:blip r:embed="rId2"/>
          <a:stretch>
            <a:fillRect/>
          </a:stretch>
        </p:blipFill>
        <p:spPr>
          <a:xfrm>
            <a:off x="970533" y="106062"/>
            <a:ext cx="10250934" cy="6386813"/>
          </a:xfrm>
          <a:prstGeom prst="rect">
            <a:avLst/>
          </a:prstGeom>
        </p:spPr>
      </p:pic>
      <p:sp>
        <p:nvSpPr>
          <p:cNvPr id="5" name="Date Placeholder 4">
            <a:extLst>
              <a:ext uri="{FF2B5EF4-FFF2-40B4-BE49-F238E27FC236}">
                <a16:creationId xmlns:a16="http://schemas.microsoft.com/office/drawing/2014/main" id="{4A22FBA4-D164-06EA-C23C-C8597CC0CF5B}"/>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8E0F3F4F-88B9-13B2-9B84-E5F0E837D9C8}"/>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9369A22A-5EB4-44DC-0179-BACDA23F47B3}"/>
              </a:ext>
            </a:extLst>
          </p:cNvPr>
          <p:cNvSpPr>
            <a:spLocks noGrp="1"/>
          </p:cNvSpPr>
          <p:nvPr>
            <p:ph type="sldNum" sz="quarter" idx="12"/>
          </p:nvPr>
        </p:nvSpPr>
        <p:spPr/>
        <p:txBody>
          <a:bodyPr/>
          <a:lstStyle/>
          <a:p>
            <a:fld id="{EBF1B0AE-C905-4601-86AA-BBED6AF39D01}" type="slidenum">
              <a:rPr lang="en-US" smtClean="0"/>
              <a:t>10</a:t>
            </a:fld>
            <a:endParaRPr lang="en-US"/>
          </a:p>
        </p:txBody>
      </p:sp>
    </p:spTree>
    <p:extLst>
      <p:ext uri="{BB962C8B-B14F-4D97-AF65-F5344CB8AC3E}">
        <p14:creationId xmlns:p14="http://schemas.microsoft.com/office/powerpoint/2010/main" val="1591428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0A70-606A-51CA-9C80-2042764021F7}"/>
              </a:ext>
            </a:extLst>
          </p:cNvPr>
          <p:cNvSpPr>
            <a:spLocks noGrp="1"/>
          </p:cNvSpPr>
          <p:nvPr>
            <p:ph type="title"/>
          </p:nvPr>
        </p:nvSpPr>
        <p:spPr/>
        <p:txBody>
          <a:bodyPr/>
          <a:lstStyle/>
          <a:p>
            <a:r>
              <a:rPr lang="en-US" dirty="0"/>
              <a:t>Scheduling Jobs</a:t>
            </a:r>
          </a:p>
        </p:txBody>
      </p:sp>
      <p:sp>
        <p:nvSpPr>
          <p:cNvPr id="3" name="Content Placeholder 2">
            <a:extLst>
              <a:ext uri="{FF2B5EF4-FFF2-40B4-BE49-F238E27FC236}">
                <a16:creationId xmlns:a16="http://schemas.microsoft.com/office/drawing/2014/main" id="{BAA08E79-5F6B-7571-5795-AB2DED59F294}"/>
              </a:ext>
            </a:extLst>
          </p:cNvPr>
          <p:cNvSpPr>
            <a:spLocks noGrp="1"/>
          </p:cNvSpPr>
          <p:nvPr>
            <p:ph idx="1"/>
          </p:nvPr>
        </p:nvSpPr>
        <p:spPr/>
        <p:txBody>
          <a:bodyPr/>
          <a:lstStyle/>
          <a:p>
            <a:r>
              <a:rPr lang="en-US" dirty="0"/>
              <a:t>We want to have a pipeline</a:t>
            </a:r>
          </a:p>
          <a:p>
            <a:pPr lvl="1"/>
            <a:r>
              <a:rPr lang="en-US" dirty="0"/>
              <a:t>Jobs do something, then data is moved forward to other stages of the pipeline</a:t>
            </a:r>
          </a:p>
          <a:p>
            <a:pPr lvl="1"/>
            <a:r>
              <a:rPr lang="en-US" dirty="0"/>
              <a:t>NB: Our pipeline doesn’t have to be straight! It can have branches, etc.</a:t>
            </a:r>
          </a:p>
          <a:p>
            <a:r>
              <a:rPr lang="en-US" dirty="0"/>
              <a:t>Ordering of stages is relatively simple</a:t>
            </a:r>
          </a:p>
          <a:p>
            <a:r>
              <a:rPr lang="en-US" dirty="0"/>
              <a:t>Scheduling less so</a:t>
            </a:r>
          </a:p>
          <a:p>
            <a:r>
              <a:rPr lang="en-US" dirty="0"/>
              <a:t>We will use </a:t>
            </a:r>
            <a:r>
              <a:rPr lang="en-US" dirty="0" err="1"/>
              <a:t>Faktory</a:t>
            </a:r>
            <a:r>
              <a:rPr lang="en-US" dirty="0"/>
              <a:t>, an open source, language agnostic, job scheduling system</a:t>
            </a:r>
          </a:p>
          <a:p>
            <a:r>
              <a:rPr lang="en-US" dirty="0">
                <a:hlinkClick r:id="rId2"/>
              </a:rPr>
              <a:t>https://github.com/contribsys/faktory</a:t>
            </a:r>
            <a:endParaRPr lang="en-US" dirty="0"/>
          </a:p>
          <a:p>
            <a:pPr lvl="1"/>
            <a:r>
              <a:rPr lang="en-US" dirty="0"/>
              <a:t>Read the documentation!!!!</a:t>
            </a:r>
          </a:p>
          <a:p>
            <a:pPr lvl="2"/>
            <a:endParaRPr lang="en-US" dirty="0"/>
          </a:p>
        </p:txBody>
      </p:sp>
      <p:sp>
        <p:nvSpPr>
          <p:cNvPr id="4" name="Date Placeholder 3">
            <a:extLst>
              <a:ext uri="{FF2B5EF4-FFF2-40B4-BE49-F238E27FC236}">
                <a16:creationId xmlns:a16="http://schemas.microsoft.com/office/drawing/2014/main" id="{1582BF6F-29E6-477B-5D83-D40CF4BDEB87}"/>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15821729-17D2-0117-192F-E0480B9E4331}"/>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92A5705-AE8E-FD39-DAA9-DDB87BD471E5}"/>
              </a:ext>
            </a:extLst>
          </p:cNvPr>
          <p:cNvSpPr>
            <a:spLocks noGrp="1"/>
          </p:cNvSpPr>
          <p:nvPr>
            <p:ph type="sldNum" sz="quarter" idx="12"/>
          </p:nvPr>
        </p:nvSpPr>
        <p:spPr/>
        <p:txBody>
          <a:bodyPr/>
          <a:lstStyle/>
          <a:p>
            <a:fld id="{EBF1B0AE-C905-4601-86AA-BBED6AF39D01}" type="slidenum">
              <a:rPr lang="en-US" smtClean="0"/>
              <a:t>100</a:t>
            </a:fld>
            <a:endParaRPr lang="en-US"/>
          </a:p>
        </p:txBody>
      </p:sp>
    </p:spTree>
    <p:extLst>
      <p:ext uri="{BB962C8B-B14F-4D97-AF65-F5344CB8AC3E}">
        <p14:creationId xmlns:p14="http://schemas.microsoft.com/office/powerpoint/2010/main" val="113595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62EB-44DB-6A35-8509-5678AD939B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8D93057-D6E6-236B-6AFD-12188602A67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5E82A77C-C840-EFF4-32EE-5A7660B72DA1}"/>
              </a:ext>
            </a:extLst>
          </p:cNvPr>
          <p:cNvPicPr>
            <a:picLocks noChangeAspect="1"/>
          </p:cNvPicPr>
          <p:nvPr/>
        </p:nvPicPr>
        <p:blipFill>
          <a:blip r:embed="rId2"/>
          <a:stretch>
            <a:fillRect/>
          </a:stretch>
        </p:blipFill>
        <p:spPr>
          <a:xfrm>
            <a:off x="2648597" y="0"/>
            <a:ext cx="6894805" cy="6858000"/>
          </a:xfrm>
          <a:prstGeom prst="rect">
            <a:avLst/>
          </a:prstGeom>
        </p:spPr>
      </p:pic>
      <p:sp>
        <p:nvSpPr>
          <p:cNvPr id="4" name="Date Placeholder 3">
            <a:extLst>
              <a:ext uri="{FF2B5EF4-FFF2-40B4-BE49-F238E27FC236}">
                <a16:creationId xmlns:a16="http://schemas.microsoft.com/office/drawing/2014/main" id="{C76CB9C1-6AC8-D8DA-83EA-059C7371EC53}"/>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76572A97-1AED-C66D-7C96-137BC36D3558}"/>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069AEB5D-50B9-9D19-5C0D-50069B90DFB3}"/>
              </a:ext>
            </a:extLst>
          </p:cNvPr>
          <p:cNvSpPr>
            <a:spLocks noGrp="1"/>
          </p:cNvSpPr>
          <p:nvPr>
            <p:ph type="sldNum" sz="quarter" idx="12"/>
          </p:nvPr>
        </p:nvSpPr>
        <p:spPr/>
        <p:txBody>
          <a:bodyPr/>
          <a:lstStyle/>
          <a:p>
            <a:fld id="{EBF1B0AE-C905-4601-86AA-BBED6AF39D01}" type="slidenum">
              <a:rPr lang="en-US" smtClean="0"/>
              <a:t>101</a:t>
            </a:fld>
            <a:endParaRPr lang="en-US"/>
          </a:p>
        </p:txBody>
      </p:sp>
    </p:spTree>
    <p:extLst>
      <p:ext uri="{BB962C8B-B14F-4D97-AF65-F5344CB8AC3E}">
        <p14:creationId xmlns:p14="http://schemas.microsoft.com/office/powerpoint/2010/main" val="23046405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E3F8-2A2A-3E49-BF17-E6593C822AF1}"/>
              </a:ext>
            </a:extLst>
          </p:cNvPr>
          <p:cNvSpPr>
            <a:spLocks noGrp="1"/>
          </p:cNvSpPr>
          <p:nvPr>
            <p:ph type="title"/>
          </p:nvPr>
        </p:nvSpPr>
        <p:spPr/>
        <p:txBody>
          <a:bodyPr/>
          <a:lstStyle/>
          <a:p>
            <a:r>
              <a:rPr lang="en-US" dirty="0"/>
              <a:t>Wait, How Are We Going to Store this Stuff?</a:t>
            </a:r>
          </a:p>
        </p:txBody>
      </p:sp>
      <p:sp>
        <p:nvSpPr>
          <p:cNvPr id="3" name="Content Placeholder 2">
            <a:extLst>
              <a:ext uri="{FF2B5EF4-FFF2-40B4-BE49-F238E27FC236}">
                <a16:creationId xmlns:a16="http://schemas.microsoft.com/office/drawing/2014/main" id="{E4C930DE-70B3-C04D-A7A7-E1ED44088B0E}"/>
              </a:ext>
            </a:extLst>
          </p:cNvPr>
          <p:cNvSpPr>
            <a:spLocks noGrp="1"/>
          </p:cNvSpPr>
          <p:nvPr>
            <p:ph idx="1"/>
          </p:nvPr>
        </p:nvSpPr>
        <p:spPr/>
        <p:txBody>
          <a:bodyPr/>
          <a:lstStyle/>
          <a:p>
            <a:r>
              <a:rPr lang="en-US" dirty="0"/>
              <a:t>Any ideas?</a:t>
            </a:r>
          </a:p>
          <a:p>
            <a:endParaRPr lang="en-US" dirty="0"/>
          </a:p>
          <a:p>
            <a:r>
              <a:rPr lang="en-US" dirty="0">
                <a:solidFill>
                  <a:schemeClr val="bg1"/>
                </a:solidFill>
              </a:rPr>
              <a:t>Files?</a:t>
            </a:r>
          </a:p>
          <a:p>
            <a:endParaRPr lang="en-US" dirty="0">
              <a:solidFill>
                <a:schemeClr val="bg1"/>
              </a:solidFill>
            </a:endParaRPr>
          </a:p>
          <a:p>
            <a:r>
              <a:rPr lang="en-US" dirty="0">
                <a:solidFill>
                  <a:schemeClr val="bg1"/>
                </a:solidFill>
              </a:rPr>
              <a:t>RDBMS?</a:t>
            </a:r>
          </a:p>
          <a:p>
            <a:endParaRPr lang="en-US" dirty="0">
              <a:solidFill>
                <a:schemeClr val="bg1"/>
              </a:solidFill>
            </a:endParaRPr>
          </a:p>
          <a:p>
            <a:r>
              <a:rPr lang="en-US" dirty="0">
                <a:solidFill>
                  <a:schemeClr val="bg1"/>
                </a:solidFill>
              </a:rPr>
              <a:t>NoSQL database?</a:t>
            </a:r>
          </a:p>
        </p:txBody>
      </p:sp>
      <p:sp>
        <p:nvSpPr>
          <p:cNvPr id="4" name="Date Placeholder 3">
            <a:extLst>
              <a:ext uri="{FF2B5EF4-FFF2-40B4-BE49-F238E27FC236}">
                <a16:creationId xmlns:a16="http://schemas.microsoft.com/office/drawing/2014/main" id="{F1A96D2F-3DB0-A18A-1034-ACCE21B886FC}"/>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FFDACFC1-2056-B362-B2B8-A0AE4B9D123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7933E1BD-1523-25AC-9B9B-7B5796CAAE62}"/>
              </a:ext>
            </a:extLst>
          </p:cNvPr>
          <p:cNvSpPr>
            <a:spLocks noGrp="1"/>
          </p:cNvSpPr>
          <p:nvPr>
            <p:ph type="sldNum" sz="quarter" idx="12"/>
          </p:nvPr>
        </p:nvSpPr>
        <p:spPr/>
        <p:txBody>
          <a:bodyPr/>
          <a:lstStyle/>
          <a:p>
            <a:fld id="{EBF1B0AE-C905-4601-86AA-BBED6AF39D01}" type="slidenum">
              <a:rPr lang="en-US" smtClean="0"/>
              <a:t>102</a:t>
            </a:fld>
            <a:endParaRPr lang="en-US"/>
          </a:p>
        </p:txBody>
      </p:sp>
    </p:spTree>
    <p:extLst>
      <p:ext uri="{BB962C8B-B14F-4D97-AF65-F5344CB8AC3E}">
        <p14:creationId xmlns:p14="http://schemas.microsoft.com/office/powerpoint/2010/main" val="1147257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E3F8-2A2A-3E49-BF17-E6593C822AF1}"/>
              </a:ext>
            </a:extLst>
          </p:cNvPr>
          <p:cNvSpPr>
            <a:spLocks noGrp="1"/>
          </p:cNvSpPr>
          <p:nvPr>
            <p:ph type="title"/>
          </p:nvPr>
        </p:nvSpPr>
        <p:spPr/>
        <p:txBody>
          <a:bodyPr/>
          <a:lstStyle/>
          <a:p>
            <a:r>
              <a:rPr lang="en-US" dirty="0"/>
              <a:t>Wait, How Are We Going to Store this Stuff?</a:t>
            </a:r>
          </a:p>
        </p:txBody>
      </p:sp>
      <p:sp>
        <p:nvSpPr>
          <p:cNvPr id="3" name="Content Placeholder 2">
            <a:extLst>
              <a:ext uri="{FF2B5EF4-FFF2-40B4-BE49-F238E27FC236}">
                <a16:creationId xmlns:a16="http://schemas.microsoft.com/office/drawing/2014/main" id="{E4C930DE-70B3-C04D-A7A7-E1ED44088B0E}"/>
              </a:ext>
            </a:extLst>
          </p:cNvPr>
          <p:cNvSpPr>
            <a:spLocks noGrp="1"/>
          </p:cNvSpPr>
          <p:nvPr>
            <p:ph idx="1"/>
          </p:nvPr>
        </p:nvSpPr>
        <p:spPr/>
        <p:txBody>
          <a:bodyPr/>
          <a:lstStyle/>
          <a:p>
            <a:r>
              <a:rPr lang="en-US" dirty="0"/>
              <a:t>Any ideas?</a:t>
            </a:r>
          </a:p>
          <a:p>
            <a:endParaRPr lang="en-US" dirty="0"/>
          </a:p>
          <a:p>
            <a:r>
              <a:rPr lang="en-US" dirty="0"/>
              <a:t>Files?</a:t>
            </a:r>
          </a:p>
          <a:p>
            <a:endParaRPr lang="en-US" dirty="0">
              <a:solidFill>
                <a:schemeClr val="bg1"/>
              </a:solidFill>
            </a:endParaRPr>
          </a:p>
          <a:p>
            <a:r>
              <a:rPr lang="en-US" dirty="0">
                <a:solidFill>
                  <a:schemeClr val="bg1"/>
                </a:solidFill>
              </a:rPr>
              <a:t>RDBMS?</a:t>
            </a:r>
          </a:p>
          <a:p>
            <a:endParaRPr lang="en-US" dirty="0">
              <a:solidFill>
                <a:schemeClr val="bg1"/>
              </a:solidFill>
            </a:endParaRPr>
          </a:p>
          <a:p>
            <a:r>
              <a:rPr lang="en-US" dirty="0">
                <a:solidFill>
                  <a:schemeClr val="bg1"/>
                </a:solidFill>
              </a:rPr>
              <a:t>NoSQL database?</a:t>
            </a:r>
          </a:p>
        </p:txBody>
      </p:sp>
      <p:sp>
        <p:nvSpPr>
          <p:cNvPr id="4" name="Date Placeholder 3">
            <a:extLst>
              <a:ext uri="{FF2B5EF4-FFF2-40B4-BE49-F238E27FC236}">
                <a16:creationId xmlns:a16="http://schemas.microsoft.com/office/drawing/2014/main" id="{B29C4F63-B0AD-0D1D-4AD5-8F134F62A5EE}"/>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DB63D48F-676C-40DE-17F9-68CC24CDA7C9}"/>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65689D58-5877-C48F-5075-1B89140C9523}"/>
              </a:ext>
            </a:extLst>
          </p:cNvPr>
          <p:cNvSpPr>
            <a:spLocks noGrp="1"/>
          </p:cNvSpPr>
          <p:nvPr>
            <p:ph type="sldNum" sz="quarter" idx="12"/>
          </p:nvPr>
        </p:nvSpPr>
        <p:spPr/>
        <p:txBody>
          <a:bodyPr/>
          <a:lstStyle/>
          <a:p>
            <a:fld id="{EBF1B0AE-C905-4601-86AA-BBED6AF39D01}" type="slidenum">
              <a:rPr lang="en-US" smtClean="0"/>
              <a:t>103</a:t>
            </a:fld>
            <a:endParaRPr lang="en-US"/>
          </a:p>
        </p:txBody>
      </p:sp>
    </p:spTree>
    <p:extLst>
      <p:ext uri="{BB962C8B-B14F-4D97-AF65-F5344CB8AC3E}">
        <p14:creationId xmlns:p14="http://schemas.microsoft.com/office/powerpoint/2010/main" val="1662811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E3F8-2A2A-3E49-BF17-E6593C822AF1}"/>
              </a:ext>
            </a:extLst>
          </p:cNvPr>
          <p:cNvSpPr>
            <a:spLocks noGrp="1"/>
          </p:cNvSpPr>
          <p:nvPr>
            <p:ph type="title"/>
          </p:nvPr>
        </p:nvSpPr>
        <p:spPr/>
        <p:txBody>
          <a:bodyPr/>
          <a:lstStyle/>
          <a:p>
            <a:r>
              <a:rPr lang="en-US" dirty="0"/>
              <a:t>Wait, How Are We Going to Store this Stuff?</a:t>
            </a:r>
          </a:p>
        </p:txBody>
      </p:sp>
      <p:sp>
        <p:nvSpPr>
          <p:cNvPr id="3" name="Content Placeholder 2">
            <a:extLst>
              <a:ext uri="{FF2B5EF4-FFF2-40B4-BE49-F238E27FC236}">
                <a16:creationId xmlns:a16="http://schemas.microsoft.com/office/drawing/2014/main" id="{E4C930DE-70B3-C04D-A7A7-E1ED44088B0E}"/>
              </a:ext>
            </a:extLst>
          </p:cNvPr>
          <p:cNvSpPr>
            <a:spLocks noGrp="1"/>
          </p:cNvSpPr>
          <p:nvPr>
            <p:ph idx="1"/>
          </p:nvPr>
        </p:nvSpPr>
        <p:spPr/>
        <p:txBody>
          <a:bodyPr/>
          <a:lstStyle/>
          <a:p>
            <a:r>
              <a:rPr lang="en-US" dirty="0"/>
              <a:t>Any ideas?</a:t>
            </a:r>
          </a:p>
          <a:p>
            <a:endParaRPr lang="en-US" dirty="0"/>
          </a:p>
          <a:p>
            <a:r>
              <a:rPr lang="en-US" dirty="0"/>
              <a:t>Files?</a:t>
            </a:r>
          </a:p>
          <a:p>
            <a:endParaRPr lang="en-US" dirty="0">
              <a:solidFill>
                <a:schemeClr val="bg1"/>
              </a:solidFill>
            </a:endParaRPr>
          </a:p>
          <a:p>
            <a:r>
              <a:rPr lang="en-US" dirty="0"/>
              <a:t>RDBMS?</a:t>
            </a:r>
          </a:p>
          <a:p>
            <a:endParaRPr lang="en-US" dirty="0">
              <a:solidFill>
                <a:schemeClr val="bg1"/>
              </a:solidFill>
            </a:endParaRPr>
          </a:p>
          <a:p>
            <a:r>
              <a:rPr lang="en-US" dirty="0">
                <a:solidFill>
                  <a:schemeClr val="bg1"/>
                </a:solidFill>
              </a:rPr>
              <a:t>NoSQL database?</a:t>
            </a:r>
          </a:p>
        </p:txBody>
      </p:sp>
      <p:sp>
        <p:nvSpPr>
          <p:cNvPr id="4" name="Date Placeholder 3">
            <a:extLst>
              <a:ext uri="{FF2B5EF4-FFF2-40B4-BE49-F238E27FC236}">
                <a16:creationId xmlns:a16="http://schemas.microsoft.com/office/drawing/2014/main" id="{DDAF9864-9C81-58F2-9570-E8AE1F9BB8C2}"/>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E5F10620-8704-1754-0DAC-4F31E39FBA63}"/>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B1A9F9E0-D0DB-C7D8-4CF7-A2FCE37118F9}"/>
              </a:ext>
            </a:extLst>
          </p:cNvPr>
          <p:cNvSpPr>
            <a:spLocks noGrp="1"/>
          </p:cNvSpPr>
          <p:nvPr>
            <p:ph type="sldNum" sz="quarter" idx="12"/>
          </p:nvPr>
        </p:nvSpPr>
        <p:spPr/>
        <p:txBody>
          <a:bodyPr/>
          <a:lstStyle/>
          <a:p>
            <a:fld id="{EBF1B0AE-C905-4601-86AA-BBED6AF39D01}" type="slidenum">
              <a:rPr lang="en-US" smtClean="0"/>
              <a:t>104</a:t>
            </a:fld>
            <a:endParaRPr lang="en-US"/>
          </a:p>
        </p:txBody>
      </p:sp>
    </p:spTree>
    <p:extLst>
      <p:ext uri="{BB962C8B-B14F-4D97-AF65-F5344CB8AC3E}">
        <p14:creationId xmlns:p14="http://schemas.microsoft.com/office/powerpoint/2010/main" val="2103460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E3F8-2A2A-3E49-BF17-E6593C822AF1}"/>
              </a:ext>
            </a:extLst>
          </p:cNvPr>
          <p:cNvSpPr>
            <a:spLocks noGrp="1"/>
          </p:cNvSpPr>
          <p:nvPr>
            <p:ph type="title"/>
          </p:nvPr>
        </p:nvSpPr>
        <p:spPr/>
        <p:txBody>
          <a:bodyPr/>
          <a:lstStyle/>
          <a:p>
            <a:r>
              <a:rPr lang="en-US" dirty="0"/>
              <a:t>Wait, How Are We Going to Store this Stuff?</a:t>
            </a:r>
          </a:p>
        </p:txBody>
      </p:sp>
      <p:sp>
        <p:nvSpPr>
          <p:cNvPr id="3" name="Content Placeholder 2">
            <a:extLst>
              <a:ext uri="{FF2B5EF4-FFF2-40B4-BE49-F238E27FC236}">
                <a16:creationId xmlns:a16="http://schemas.microsoft.com/office/drawing/2014/main" id="{E4C930DE-70B3-C04D-A7A7-E1ED44088B0E}"/>
              </a:ext>
            </a:extLst>
          </p:cNvPr>
          <p:cNvSpPr>
            <a:spLocks noGrp="1"/>
          </p:cNvSpPr>
          <p:nvPr>
            <p:ph idx="1"/>
          </p:nvPr>
        </p:nvSpPr>
        <p:spPr/>
        <p:txBody>
          <a:bodyPr/>
          <a:lstStyle/>
          <a:p>
            <a:r>
              <a:rPr lang="en-US" dirty="0"/>
              <a:t>Any ideas?</a:t>
            </a:r>
          </a:p>
          <a:p>
            <a:endParaRPr lang="en-US" dirty="0"/>
          </a:p>
          <a:p>
            <a:r>
              <a:rPr lang="en-US" dirty="0"/>
              <a:t>Files?</a:t>
            </a:r>
          </a:p>
          <a:p>
            <a:endParaRPr lang="en-US" dirty="0">
              <a:solidFill>
                <a:schemeClr val="bg1"/>
              </a:solidFill>
            </a:endParaRPr>
          </a:p>
          <a:p>
            <a:r>
              <a:rPr lang="en-US" dirty="0"/>
              <a:t>RDBMS?</a:t>
            </a:r>
          </a:p>
          <a:p>
            <a:endParaRPr lang="en-US" dirty="0">
              <a:solidFill>
                <a:schemeClr val="bg1"/>
              </a:solidFill>
            </a:endParaRPr>
          </a:p>
          <a:p>
            <a:r>
              <a:rPr lang="en-US" dirty="0"/>
              <a:t>NoSQL database?</a:t>
            </a:r>
          </a:p>
        </p:txBody>
      </p:sp>
      <p:sp>
        <p:nvSpPr>
          <p:cNvPr id="4" name="Date Placeholder 3">
            <a:extLst>
              <a:ext uri="{FF2B5EF4-FFF2-40B4-BE49-F238E27FC236}">
                <a16:creationId xmlns:a16="http://schemas.microsoft.com/office/drawing/2014/main" id="{4C5A6BA7-FC2D-D50E-BE5B-41D74F94EE40}"/>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862AB98F-5C50-4677-C48C-5E367FE04ED9}"/>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711CCBEC-7819-AEDC-4214-93014B29F80C}"/>
              </a:ext>
            </a:extLst>
          </p:cNvPr>
          <p:cNvSpPr>
            <a:spLocks noGrp="1"/>
          </p:cNvSpPr>
          <p:nvPr>
            <p:ph type="sldNum" sz="quarter" idx="12"/>
          </p:nvPr>
        </p:nvSpPr>
        <p:spPr/>
        <p:txBody>
          <a:bodyPr/>
          <a:lstStyle/>
          <a:p>
            <a:fld id="{EBF1B0AE-C905-4601-86AA-BBED6AF39D01}" type="slidenum">
              <a:rPr lang="en-US" smtClean="0"/>
              <a:t>105</a:t>
            </a:fld>
            <a:endParaRPr lang="en-US"/>
          </a:p>
        </p:txBody>
      </p:sp>
    </p:spTree>
    <p:extLst>
      <p:ext uri="{BB962C8B-B14F-4D97-AF65-F5344CB8AC3E}">
        <p14:creationId xmlns:p14="http://schemas.microsoft.com/office/powerpoint/2010/main" val="3205127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9E3F8-2A2A-3E49-BF17-E6593C822AF1}"/>
              </a:ext>
            </a:extLst>
          </p:cNvPr>
          <p:cNvSpPr>
            <a:spLocks noGrp="1"/>
          </p:cNvSpPr>
          <p:nvPr>
            <p:ph type="title"/>
          </p:nvPr>
        </p:nvSpPr>
        <p:spPr/>
        <p:txBody>
          <a:bodyPr/>
          <a:lstStyle/>
          <a:p>
            <a:r>
              <a:rPr lang="en-US" dirty="0"/>
              <a:t>Storing Files</a:t>
            </a:r>
          </a:p>
        </p:txBody>
      </p:sp>
      <p:sp>
        <p:nvSpPr>
          <p:cNvPr id="3" name="Content Placeholder 2">
            <a:extLst>
              <a:ext uri="{FF2B5EF4-FFF2-40B4-BE49-F238E27FC236}">
                <a16:creationId xmlns:a16="http://schemas.microsoft.com/office/drawing/2014/main" id="{E4C930DE-70B3-C04D-A7A7-E1ED44088B0E}"/>
              </a:ext>
            </a:extLst>
          </p:cNvPr>
          <p:cNvSpPr>
            <a:spLocks noGrp="1"/>
          </p:cNvSpPr>
          <p:nvPr>
            <p:ph idx="1"/>
          </p:nvPr>
        </p:nvSpPr>
        <p:spPr/>
        <p:txBody>
          <a:bodyPr>
            <a:normAutofit/>
          </a:bodyPr>
          <a:lstStyle/>
          <a:p>
            <a:r>
              <a:rPr lang="en-US" dirty="0"/>
              <a:t>Pros?</a:t>
            </a:r>
          </a:p>
          <a:p>
            <a:pPr lvl="1"/>
            <a:r>
              <a:rPr lang="en-US" dirty="0"/>
              <a:t>Easy</a:t>
            </a:r>
          </a:p>
          <a:p>
            <a:pPr lvl="1"/>
            <a:r>
              <a:rPr lang="en-US" dirty="0"/>
              <a:t>Mostly straight forward</a:t>
            </a:r>
          </a:p>
          <a:p>
            <a:endParaRPr lang="en-US" dirty="0">
              <a:solidFill>
                <a:schemeClr val="bg1"/>
              </a:solidFill>
            </a:endParaRPr>
          </a:p>
          <a:p>
            <a:r>
              <a:rPr lang="en-US" dirty="0"/>
              <a:t>Cons?</a:t>
            </a:r>
          </a:p>
          <a:p>
            <a:pPr lvl="1"/>
            <a:r>
              <a:rPr lang="en-US" dirty="0"/>
              <a:t>Can’t really search it; hard to do random access</a:t>
            </a:r>
          </a:p>
          <a:p>
            <a:pPr lvl="1"/>
            <a:r>
              <a:rPr lang="en-US" dirty="0"/>
              <a:t>Need to keep track of the files</a:t>
            </a:r>
          </a:p>
          <a:p>
            <a:pPr lvl="1"/>
            <a:r>
              <a:rPr lang="en-US" dirty="0"/>
              <a:t>Might run into File System limitations/issues</a:t>
            </a:r>
          </a:p>
        </p:txBody>
      </p:sp>
      <p:sp>
        <p:nvSpPr>
          <p:cNvPr id="4" name="Date Placeholder 3">
            <a:extLst>
              <a:ext uri="{FF2B5EF4-FFF2-40B4-BE49-F238E27FC236}">
                <a16:creationId xmlns:a16="http://schemas.microsoft.com/office/drawing/2014/main" id="{CAC0B3E0-FB6A-F2E3-746A-DE7BF1EB6056}"/>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C0B3AF31-477A-2741-4C2F-CF5078CE6DE0}"/>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992439C4-65CF-3DC7-0522-B83F50A3D485}"/>
              </a:ext>
            </a:extLst>
          </p:cNvPr>
          <p:cNvSpPr>
            <a:spLocks noGrp="1"/>
          </p:cNvSpPr>
          <p:nvPr>
            <p:ph type="sldNum" sz="quarter" idx="12"/>
          </p:nvPr>
        </p:nvSpPr>
        <p:spPr/>
        <p:txBody>
          <a:bodyPr/>
          <a:lstStyle/>
          <a:p>
            <a:fld id="{EBF1B0AE-C905-4601-86AA-BBED6AF39D01}" type="slidenum">
              <a:rPr lang="en-US" smtClean="0"/>
              <a:t>106</a:t>
            </a:fld>
            <a:endParaRPr lang="en-US"/>
          </a:p>
        </p:txBody>
      </p:sp>
    </p:spTree>
    <p:extLst>
      <p:ext uri="{BB962C8B-B14F-4D97-AF65-F5344CB8AC3E}">
        <p14:creationId xmlns:p14="http://schemas.microsoft.com/office/powerpoint/2010/main" val="56173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CFEE-36D0-D946-B3E2-2E30D3903519}"/>
              </a:ext>
            </a:extLst>
          </p:cNvPr>
          <p:cNvSpPr>
            <a:spLocks noGrp="1"/>
          </p:cNvSpPr>
          <p:nvPr>
            <p:ph type="title"/>
          </p:nvPr>
        </p:nvSpPr>
        <p:spPr/>
        <p:txBody>
          <a:bodyPr/>
          <a:lstStyle/>
          <a:p>
            <a:r>
              <a:rPr lang="en-US" dirty="0"/>
              <a:t>Relational Database Management System</a:t>
            </a:r>
          </a:p>
        </p:txBody>
      </p:sp>
      <p:sp>
        <p:nvSpPr>
          <p:cNvPr id="3" name="Content Placeholder 2">
            <a:extLst>
              <a:ext uri="{FF2B5EF4-FFF2-40B4-BE49-F238E27FC236}">
                <a16:creationId xmlns:a16="http://schemas.microsoft.com/office/drawing/2014/main" id="{BFFC33AB-C560-6D42-9191-B93DC7DD5312}"/>
              </a:ext>
            </a:extLst>
          </p:cNvPr>
          <p:cNvSpPr>
            <a:spLocks noGrp="1"/>
          </p:cNvSpPr>
          <p:nvPr>
            <p:ph idx="1"/>
          </p:nvPr>
        </p:nvSpPr>
        <p:spPr/>
        <p:txBody>
          <a:bodyPr/>
          <a:lstStyle/>
          <a:p>
            <a:r>
              <a:rPr lang="en-US" dirty="0"/>
              <a:t>RDBMS</a:t>
            </a:r>
          </a:p>
          <a:p>
            <a:pPr lvl="1"/>
            <a:r>
              <a:rPr lang="en-US" dirty="0"/>
              <a:t>SQL database</a:t>
            </a:r>
          </a:p>
          <a:p>
            <a:pPr lvl="1"/>
            <a:r>
              <a:rPr lang="en-US" dirty="0"/>
              <a:t>Postgres</a:t>
            </a:r>
          </a:p>
          <a:p>
            <a:pPr lvl="1"/>
            <a:r>
              <a:rPr lang="en-US" dirty="0"/>
              <a:t>MySQL</a:t>
            </a:r>
          </a:p>
          <a:p>
            <a:pPr lvl="1"/>
            <a:r>
              <a:rPr lang="en-US" dirty="0"/>
              <a:t>MS-SQL Server</a:t>
            </a:r>
          </a:p>
          <a:p>
            <a:pPr lvl="1"/>
            <a:r>
              <a:rPr lang="en-US" dirty="0"/>
              <a:t>Oracle</a:t>
            </a:r>
          </a:p>
          <a:p>
            <a:r>
              <a:rPr lang="en-US" dirty="0"/>
              <a:t>Pros?</a:t>
            </a:r>
          </a:p>
          <a:p>
            <a:pPr lvl="1"/>
            <a:r>
              <a:rPr lang="en-US" dirty="0"/>
              <a:t>Lots of features</a:t>
            </a:r>
          </a:p>
          <a:p>
            <a:r>
              <a:rPr lang="en-US" dirty="0"/>
              <a:t>Cons?</a:t>
            </a:r>
          </a:p>
          <a:p>
            <a:pPr lvl="1"/>
            <a:r>
              <a:rPr lang="en-US" dirty="0"/>
              <a:t>Scaling/normalization?</a:t>
            </a:r>
          </a:p>
        </p:txBody>
      </p:sp>
      <p:sp>
        <p:nvSpPr>
          <p:cNvPr id="4" name="Date Placeholder 3">
            <a:extLst>
              <a:ext uri="{FF2B5EF4-FFF2-40B4-BE49-F238E27FC236}">
                <a16:creationId xmlns:a16="http://schemas.microsoft.com/office/drawing/2014/main" id="{6FB49B5E-5F5E-A7E9-73C6-E1FD774F21B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2D9A41F0-21DD-0EF0-4FD2-526C4EB3E78B}"/>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8D5717FF-30A3-6DEB-228A-D162B553CDD7}"/>
              </a:ext>
            </a:extLst>
          </p:cNvPr>
          <p:cNvSpPr>
            <a:spLocks noGrp="1"/>
          </p:cNvSpPr>
          <p:nvPr>
            <p:ph type="sldNum" sz="quarter" idx="12"/>
          </p:nvPr>
        </p:nvSpPr>
        <p:spPr/>
        <p:txBody>
          <a:bodyPr/>
          <a:lstStyle/>
          <a:p>
            <a:fld id="{EBF1B0AE-C905-4601-86AA-BBED6AF39D01}" type="slidenum">
              <a:rPr lang="en-US" smtClean="0"/>
              <a:t>107</a:t>
            </a:fld>
            <a:endParaRPr lang="en-US"/>
          </a:p>
        </p:txBody>
      </p:sp>
    </p:spTree>
    <p:extLst>
      <p:ext uri="{BB962C8B-B14F-4D97-AF65-F5344CB8AC3E}">
        <p14:creationId xmlns:p14="http://schemas.microsoft.com/office/powerpoint/2010/main" val="98822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724F-98D7-C742-BB03-E28314732C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DB66EC-74F9-E34B-ABF3-273FB7A0DF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BAEEFFD-7853-A54B-B661-D8BBC1F6AA5D}"/>
              </a:ext>
            </a:extLst>
          </p:cNvPr>
          <p:cNvPicPr>
            <a:picLocks noChangeAspect="1"/>
          </p:cNvPicPr>
          <p:nvPr/>
        </p:nvPicPr>
        <p:blipFill>
          <a:blip r:embed="rId2"/>
          <a:stretch>
            <a:fillRect/>
          </a:stretch>
        </p:blipFill>
        <p:spPr>
          <a:xfrm>
            <a:off x="-348344" y="-544286"/>
            <a:ext cx="12801162" cy="8436429"/>
          </a:xfrm>
          <a:prstGeom prst="rect">
            <a:avLst/>
          </a:prstGeom>
        </p:spPr>
      </p:pic>
      <p:sp>
        <p:nvSpPr>
          <p:cNvPr id="5" name="Date Placeholder 4">
            <a:extLst>
              <a:ext uri="{FF2B5EF4-FFF2-40B4-BE49-F238E27FC236}">
                <a16:creationId xmlns:a16="http://schemas.microsoft.com/office/drawing/2014/main" id="{A4C0177B-D0C0-03EA-F906-914AE8B047BC}"/>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9EEFCAF4-C045-A36F-346A-D3D9DA1CB5FC}"/>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30380138-FD97-6FCD-4535-E67A74545F28}"/>
              </a:ext>
            </a:extLst>
          </p:cNvPr>
          <p:cNvSpPr>
            <a:spLocks noGrp="1"/>
          </p:cNvSpPr>
          <p:nvPr>
            <p:ph type="sldNum" sz="quarter" idx="12"/>
          </p:nvPr>
        </p:nvSpPr>
        <p:spPr/>
        <p:txBody>
          <a:bodyPr/>
          <a:lstStyle/>
          <a:p>
            <a:fld id="{EBF1B0AE-C905-4601-86AA-BBED6AF39D01}" type="slidenum">
              <a:rPr lang="en-US" smtClean="0"/>
              <a:t>108</a:t>
            </a:fld>
            <a:endParaRPr lang="en-US"/>
          </a:p>
        </p:txBody>
      </p:sp>
    </p:spTree>
    <p:extLst>
      <p:ext uri="{BB962C8B-B14F-4D97-AF65-F5344CB8AC3E}">
        <p14:creationId xmlns:p14="http://schemas.microsoft.com/office/powerpoint/2010/main" val="1888575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8A64-DBE0-E24A-A5BD-839CF903C487}"/>
              </a:ext>
            </a:extLst>
          </p:cNvPr>
          <p:cNvSpPr>
            <a:spLocks noGrp="1"/>
          </p:cNvSpPr>
          <p:nvPr>
            <p:ph type="title"/>
          </p:nvPr>
        </p:nvSpPr>
        <p:spPr/>
        <p:txBody>
          <a:bodyPr/>
          <a:lstStyle/>
          <a:p>
            <a:r>
              <a:rPr lang="en-US" dirty="0"/>
              <a:t>Let’s Think About This…</a:t>
            </a:r>
          </a:p>
        </p:txBody>
      </p:sp>
      <p:sp>
        <p:nvSpPr>
          <p:cNvPr id="3" name="Content Placeholder 2">
            <a:extLst>
              <a:ext uri="{FF2B5EF4-FFF2-40B4-BE49-F238E27FC236}">
                <a16:creationId xmlns:a16="http://schemas.microsoft.com/office/drawing/2014/main" id="{7BFAC4D4-769B-244E-ACB2-36F4214D71EA}"/>
              </a:ext>
            </a:extLst>
          </p:cNvPr>
          <p:cNvSpPr>
            <a:spLocks noGrp="1"/>
          </p:cNvSpPr>
          <p:nvPr>
            <p:ph idx="1"/>
          </p:nvPr>
        </p:nvSpPr>
        <p:spPr>
          <a:xfrm>
            <a:off x="838200" y="1825625"/>
            <a:ext cx="4463143" cy="4351338"/>
          </a:xfrm>
        </p:spPr>
        <p:txBody>
          <a:bodyPr/>
          <a:lstStyle/>
          <a:p>
            <a:r>
              <a:rPr lang="en-US" dirty="0"/>
              <a:t>We have a </a:t>
            </a:r>
            <a:r>
              <a:rPr lang="en-US" i="1" dirty="0"/>
              <a:t>list</a:t>
            </a:r>
            <a:r>
              <a:rPr lang="en-US" dirty="0"/>
              <a:t> of </a:t>
            </a:r>
            <a:r>
              <a:rPr lang="en-US" i="1" dirty="0"/>
              <a:t>boards</a:t>
            </a:r>
            <a:endParaRPr lang="en-US" dirty="0"/>
          </a:p>
          <a:p>
            <a:r>
              <a:rPr lang="en-US" dirty="0"/>
              <a:t>Represented as JSON </a:t>
            </a:r>
            <a:r>
              <a:rPr lang="en-US" i="1" dirty="0"/>
              <a:t>objects</a:t>
            </a:r>
            <a:endParaRPr lang="en-US" dirty="0"/>
          </a:p>
          <a:p>
            <a:r>
              <a:rPr lang="en-US" dirty="0"/>
              <a:t>Each object has some keys and values</a:t>
            </a:r>
          </a:p>
          <a:p>
            <a:r>
              <a:rPr lang="en-US" dirty="0"/>
              <a:t>We can </a:t>
            </a:r>
            <a:r>
              <a:rPr lang="en-US" i="1" dirty="0"/>
              <a:t>normalize</a:t>
            </a:r>
            <a:r>
              <a:rPr lang="en-US" dirty="0"/>
              <a:t> this</a:t>
            </a:r>
          </a:p>
          <a:p>
            <a:r>
              <a:rPr lang="en-US" dirty="0"/>
              <a:t>I.e., breaking things up as tabular data</a:t>
            </a:r>
          </a:p>
        </p:txBody>
      </p:sp>
      <p:pic>
        <p:nvPicPr>
          <p:cNvPr id="5" name="Picture 4">
            <a:extLst>
              <a:ext uri="{FF2B5EF4-FFF2-40B4-BE49-F238E27FC236}">
                <a16:creationId xmlns:a16="http://schemas.microsoft.com/office/drawing/2014/main" id="{99025184-118B-AA43-B2DB-F2A1F5243E39}"/>
              </a:ext>
            </a:extLst>
          </p:cNvPr>
          <p:cNvPicPr>
            <a:picLocks noChangeAspect="1"/>
          </p:cNvPicPr>
          <p:nvPr/>
        </p:nvPicPr>
        <p:blipFill>
          <a:blip r:embed="rId2"/>
          <a:stretch>
            <a:fillRect/>
          </a:stretch>
        </p:blipFill>
        <p:spPr>
          <a:xfrm>
            <a:off x="4518250" y="947852"/>
            <a:ext cx="9927094" cy="6542314"/>
          </a:xfrm>
          <a:prstGeom prst="rect">
            <a:avLst/>
          </a:prstGeom>
        </p:spPr>
      </p:pic>
      <p:sp>
        <p:nvSpPr>
          <p:cNvPr id="4" name="Date Placeholder 3">
            <a:extLst>
              <a:ext uri="{FF2B5EF4-FFF2-40B4-BE49-F238E27FC236}">
                <a16:creationId xmlns:a16="http://schemas.microsoft.com/office/drawing/2014/main" id="{5A3F942A-263E-76F6-8933-A33D23626BD6}"/>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61184830-AA97-5C61-4AF1-C381EF985BC5}"/>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60EAE3E8-3B88-4687-8810-C51BBB9C622C}"/>
              </a:ext>
            </a:extLst>
          </p:cNvPr>
          <p:cNvSpPr>
            <a:spLocks noGrp="1"/>
          </p:cNvSpPr>
          <p:nvPr>
            <p:ph type="sldNum" sz="quarter" idx="12"/>
          </p:nvPr>
        </p:nvSpPr>
        <p:spPr/>
        <p:txBody>
          <a:bodyPr/>
          <a:lstStyle/>
          <a:p>
            <a:fld id="{EBF1B0AE-C905-4601-86AA-BBED6AF39D01}" type="slidenum">
              <a:rPr lang="en-US" smtClean="0"/>
              <a:t>109</a:t>
            </a:fld>
            <a:endParaRPr lang="en-US"/>
          </a:p>
        </p:txBody>
      </p:sp>
    </p:spTree>
    <p:extLst>
      <p:ext uri="{BB962C8B-B14F-4D97-AF65-F5344CB8AC3E}">
        <p14:creationId xmlns:p14="http://schemas.microsoft.com/office/powerpoint/2010/main" val="654131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147" y="365125"/>
            <a:ext cx="3511019" cy="5118628"/>
          </a:xfrm>
        </p:spPr>
      </p:pic>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BC3A15B9-99FF-284C-A250-FDD1EE1B9F5A}" type="slidenum">
              <a:rPr lang="en-US" smtClean="0"/>
              <a:t>11</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240" y="746243"/>
            <a:ext cx="3639078" cy="45488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785" y="255757"/>
            <a:ext cx="3112915" cy="284049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1221" y="1880643"/>
            <a:ext cx="2245903" cy="264995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4983" y="2590356"/>
            <a:ext cx="2914650" cy="29146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221" y="1293359"/>
            <a:ext cx="3597853" cy="427128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7051" y="2984712"/>
            <a:ext cx="8367164" cy="3312003"/>
          </a:xfrm>
          <a:prstGeom prst="rect">
            <a:avLst/>
          </a:prstGeom>
        </p:spPr>
      </p:pic>
    </p:spTree>
    <p:extLst>
      <p:ext uri="{BB962C8B-B14F-4D97-AF65-F5344CB8AC3E}">
        <p14:creationId xmlns:p14="http://schemas.microsoft.com/office/powerpoint/2010/main" val="10284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8A64-DBE0-E24A-A5BD-839CF903C487}"/>
              </a:ext>
            </a:extLst>
          </p:cNvPr>
          <p:cNvSpPr>
            <a:spLocks noGrp="1"/>
          </p:cNvSpPr>
          <p:nvPr>
            <p:ph type="title"/>
          </p:nvPr>
        </p:nvSpPr>
        <p:spPr/>
        <p:txBody>
          <a:bodyPr/>
          <a:lstStyle/>
          <a:p>
            <a:r>
              <a:rPr lang="en-US" dirty="0"/>
              <a:t>Let’s Think About This…</a:t>
            </a:r>
          </a:p>
        </p:txBody>
      </p:sp>
      <p:sp>
        <p:nvSpPr>
          <p:cNvPr id="3" name="Content Placeholder 2">
            <a:extLst>
              <a:ext uri="{FF2B5EF4-FFF2-40B4-BE49-F238E27FC236}">
                <a16:creationId xmlns:a16="http://schemas.microsoft.com/office/drawing/2014/main" id="{7BFAC4D4-769B-244E-ACB2-36F4214D71EA}"/>
              </a:ext>
            </a:extLst>
          </p:cNvPr>
          <p:cNvSpPr>
            <a:spLocks noGrp="1"/>
          </p:cNvSpPr>
          <p:nvPr>
            <p:ph idx="1"/>
          </p:nvPr>
        </p:nvSpPr>
        <p:spPr>
          <a:xfrm>
            <a:off x="838200" y="1825625"/>
            <a:ext cx="4463143" cy="4351338"/>
          </a:xfrm>
        </p:spPr>
        <p:txBody>
          <a:bodyPr>
            <a:normAutofit lnSpcReduction="10000"/>
          </a:bodyPr>
          <a:lstStyle/>
          <a:p>
            <a:r>
              <a:rPr lang="en-US" dirty="0"/>
              <a:t>We have a board </a:t>
            </a:r>
            <a:r>
              <a:rPr lang="en-US" i="1" dirty="0"/>
              <a:t>name</a:t>
            </a:r>
          </a:p>
          <a:p>
            <a:endParaRPr lang="en-US" dirty="0"/>
          </a:p>
          <a:p>
            <a:r>
              <a:rPr lang="en-US" dirty="0"/>
              <a:t>A board </a:t>
            </a:r>
            <a:r>
              <a:rPr lang="en-US" i="1" dirty="0"/>
              <a:t>title</a:t>
            </a:r>
          </a:p>
          <a:p>
            <a:pPr marL="0" indent="0">
              <a:buNone/>
            </a:pPr>
            <a:endParaRPr lang="en-US" i="1" dirty="0"/>
          </a:p>
          <a:p>
            <a:r>
              <a:rPr lang="en-US" dirty="0"/>
              <a:t>A</a:t>
            </a:r>
            <a:r>
              <a:rPr lang="en-US" i="1" dirty="0"/>
              <a:t> bump limit</a:t>
            </a:r>
          </a:p>
          <a:p>
            <a:endParaRPr lang="en-US" i="1" dirty="0"/>
          </a:p>
          <a:p>
            <a:r>
              <a:rPr lang="en-US" dirty="0"/>
              <a:t>The max number of </a:t>
            </a:r>
            <a:r>
              <a:rPr lang="en-US" i="1" dirty="0"/>
              <a:t>pages</a:t>
            </a:r>
            <a:endParaRPr lang="en-US" dirty="0"/>
          </a:p>
          <a:p>
            <a:endParaRPr lang="en-US" i="1" dirty="0"/>
          </a:p>
          <a:p>
            <a:r>
              <a:rPr lang="en-US" dirty="0"/>
              <a:t>Other stuff too…</a:t>
            </a:r>
          </a:p>
        </p:txBody>
      </p:sp>
      <p:pic>
        <p:nvPicPr>
          <p:cNvPr id="5" name="Picture 4">
            <a:extLst>
              <a:ext uri="{FF2B5EF4-FFF2-40B4-BE49-F238E27FC236}">
                <a16:creationId xmlns:a16="http://schemas.microsoft.com/office/drawing/2014/main" id="{99025184-118B-AA43-B2DB-F2A1F5243E39}"/>
              </a:ext>
            </a:extLst>
          </p:cNvPr>
          <p:cNvPicPr>
            <a:picLocks noChangeAspect="1"/>
          </p:cNvPicPr>
          <p:nvPr/>
        </p:nvPicPr>
        <p:blipFill>
          <a:blip r:embed="rId2"/>
          <a:stretch>
            <a:fillRect/>
          </a:stretch>
        </p:blipFill>
        <p:spPr>
          <a:xfrm>
            <a:off x="4518250" y="991393"/>
            <a:ext cx="9927094" cy="6542314"/>
          </a:xfrm>
          <a:prstGeom prst="rect">
            <a:avLst/>
          </a:prstGeom>
        </p:spPr>
      </p:pic>
      <p:sp>
        <p:nvSpPr>
          <p:cNvPr id="4" name="Date Placeholder 3">
            <a:extLst>
              <a:ext uri="{FF2B5EF4-FFF2-40B4-BE49-F238E27FC236}">
                <a16:creationId xmlns:a16="http://schemas.microsoft.com/office/drawing/2014/main" id="{08C7EA4D-63A7-C45A-1D2A-87629A80A511}"/>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036554E9-5A32-1665-207E-8BED30C46F39}"/>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E488987B-BAC1-6B14-7556-6398A16B1F24}"/>
              </a:ext>
            </a:extLst>
          </p:cNvPr>
          <p:cNvSpPr>
            <a:spLocks noGrp="1"/>
          </p:cNvSpPr>
          <p:nvPr>
            <p:ph type="sldNum" sz="quarter" idx="12"/>
          </p:nvPr>
        </p:nvSpPr>
        <p:spPr/>
        <p:txBody>
          <a:bodyPr/>
          <a:lstStyle/>
          <a:p>
            <a:fld id="{EBF1B0AE-C905-4601-86AA-BBED6AF39D01}" type="slidenum">
              <a:rPr lang="en-US" smtClean="0"/>
              <a:t>110</a:t>
            </a:fld>
            <a:endParaRPr lang="en-US"/>
          </a:p>
        </p:txBody>
      </p:sp>
    </p:spTree>
    <p:extLst>
      <p:ext uri="{BB962C8B-B14F-4D97-AF65-F5344CB8AC3E}">
        <p14:creationId xmlns:p14="http://schemas.microsoft.com/office/powerpoint/2010/main" val="27307854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s-I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s-I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6" name="Date Placeholder 5">
            <a:extLst>
              <a:ext uri="{FF2B5EF4-FFF2-40B4-BE49-F238E27FC236}">
                <a16:creationId xmlns:a16="http://schemas.microsoft.com/office/drawing/2014/main" id="{B1EFDB76-928F-C8F8-B869-07F40B72B15F}"/>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AE19392D-92A0-2092-F8A9-12CEFC9C723B}"/>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7081D343-6AA9-65D7-B7EB-3E7A81B37FC8}"/>
              </a:ext>
            </a:extLst>
          </p:cNvPr>
          <p:cNvSpPr>
            <a:spLocks noGrp="1"/>
          </p:cNvSpPr>
          <p:nvPr>
            <p:ph type="sldNum" sz="quarter" idx="12"/>
          </p:nvPr>
        </p:nvSpPr>
        <p:spPr/>
        <p:txBody>
          <a:bodyPr/>
          <a:lstStyle/>
          <a:p>
            <a:fld id="{EBF1B0AE-C905-4601-86AA-BBED6AF39D01}" type="slidenum">
              <a:rPr lang="en-US" smtClean="0"/>
              <a:t>111</a:t>
            </a:fld>
            <a:endParaRPr lang="en-US"/>
          </a:p>
        </p:txBody>
      </p:sp>
    </p:spTree>
    <p:extLst>
      <p:ext uri="{BB962C8B-B14F-4D97-AF65-F5344CB8AC3E}">
        <p14:creationId xmlns:p14="http://schemas.microsoft.com/office/powerpoint/2010/main" val="1043507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“3DCG“</a:t>
                      </a:r>
                    </a:p>
                  </a:txBody>
                  <a:tcPr/>
                </a:tc>
                <a:tc>
                  <a:txBody>
                    <a:bodyPr/>
                    <a:lstStyle/>
                    <a:p>
                      <a:r>
                        <a:rPr lang="en-US" dirty="0"/>
                        <a:t>310</a:t>
                      </a:r>
                    </a:p>
                  </a:txBody>
                  <a:tcPr/>
                </a:tc>
                <a:tc>
                  <a:txBody>
                    <a:bodyPr/>
                    <a:lstStyle/>
                    <a:p>
                      <a:r>
                        <a:rPr lang="en-US" dirty="0"/>
                        <a:t>10</a:t>
                      </a:r>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s-I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6" name="Date Placeholder 5">
            <a:extLst>
              <a:ext uri="{FF2B5EF4-FFF2-40B4-BE49-F238E27FC236}">
                <a16:creationId xmlns:a16="http://schemas.microsoft.com/office/drawing/2014/main" id="{7F05D013-0A34-69E6-414E-9E7018601ECF}"/>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E68046EC-D70F-C9E3-6A3C-47C15600E93D}"/>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D54BE3C4-C663-A075-C37F-CA831B395047}"/>
              </a:ext>
            </a:extLst>
          </p:cNvPr>
          <p:cNvSpPr>
            <a:spLocks noGrp="1"/>
          </p:cNvSpPr>
          <p:nvPr>
            <p:ph type="sldNum" sz="quarter" idx="12"/>
          </p:nvPr>
        </p:nvSpPr>
        <p:spPr/>
        <p:txBody>
          <a:bodyPr/>
          <a:lstStyle/>
          <a:p>
            <a:fld id="{EBF1B0AE-C905-4601-86AA-BBED6AF39D01}" type="slidenum">
              <a:rPr lang="en-US" smtClean="0"/>
              <a:t>112</a:t>
            </a:fld>
            <a:endParaRPr lang="en-US"/>
          </a:p>
        </p:txBody>
      </p:sp>
    </p:spTree>
    <p:extLst>
      <p:ext uri="{BB962C8B-B14F-4D97-AF65-F5344CB8AC3E}">
        <p14:creationId xmlns:p14="http://schemas.microsoft.com/office/powerpoint/2010/main" val="1726751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“3DCG“</a:t>
                      </a:r>
                    </a:p>
                  </a:txBody>
                  <a:tcPr/>
                </a:tc>
                <a:tc>
                  <a:txBody>
                    <a:bodyPr/>
                    <a:lstStyle/>
                    <a:p>
                      <a:r>
                        <a:rPr lang="en-US" dirty="0"/>
                        <a:t>310</a:t>
                      </a:r>
                    </a:p>
                  </a:txBody>
                  <a:tcPr/>
                </a:tc>
                <a:tc>
                  <a:txBody>
                    <a:bodyPr/>
                    <a:lstStyle/>
                    <a:p>
                      <a:r>
                        <a:rPr lang="en-US" dirty="0"/>
                        <a:t>10</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“Anime &amp; Manga“</a:t>
                      </a:r>
                    </a:p>
                  </a:txBody>
                  <a:tcPr/>
                </a:tc>
                <a:tc>
                  <a:txBody>
                    <a:bodyPr/>
                    <a:lstStyle/>
                    <a:p>
                      <a:r>
                        <a:rPr lang="en-US" dirty="0"/>
                        <a:t>500</a:t>
                      </a:r>
                    </a:p>
                  </a:txBody>
                  <a:tcPr/>
                </a:tc>
                <a:tc>
                  <a:txBody>
                    <a:bodyPr/>
                    <a:lstStyle/>
                    <a:p>
                      <a:r>
                        <a:rPr lang="en-US" dirty="0"/>
                        <a:t>10</a:t>
                      </a:r>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6" name="Date Placeholder 5">
            <a:extLst>
              <a:ext uri="{FF2B5EF4-FFF2-40B4-BE49-F238E27FC236}">
                <a16:creationId xmlns:a16="http://schemas.microsoft.com/office/drawing/2014/main" id="{24CBD21A-50BB-6F0A-7684-31BAF430EFA3}"/>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DFAA6D77-680C-1F84-661F-E64EE05A2D33}"/>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6E228D53-925B-7337-A2F7-9E19AD14B7B0}"/>
              </a:ext>
            </a:extLst>
          </p:cNvPr>
          <p:cNvSpPr>
            <a:spLocks noGrp="1"/>
          </p:cNvSpPr>
          <p:nvPr>
            <p:ph type="sldNum" sz="quarter" idx="12"/>
          </p:nvPr>
        </p:nvSpPr>
        <p:spPr/>
        <p:txBody>
          <a:bodyPr/>
          <a:lstStyle/>
          <a:p>
            <a:fld id="{EBF1B0AE-C905-4601-86AA-BBED6AF39D01}" type="slidenum">
              <a:rPr lang="en-US" smtClean="0"/>
              <a:t>113</a:t>
            </a:fld>
            <a:endParaRPr lang="en-US"/>
          </a:p>
        </p:txBody>
      </p:sp>
    </p:spTree>
    <p:extLst>
      <p:ext uri="{BB962C8B-B14F-4D97-AF65-F5344CB8AC3E}">
        <p14:creationId xmlns:p14="http://schemas.microsoft.com/office/powerpoint/2010/main" val="7344880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“3DCG“</a:t>
                      </a:r>
                    </a:p>
                  </a:txBody>
                  <a:tcPr/>
                </a:tc>
                <a:tc>
                  <a:txBody>
                    <a:bodyPr/>
                    <a:lstStyle/>
                    <a:p>
                      <a:r>
                        <a:rPr lang="en-US" dirty="0"/>
                        <a:t>310</a:t>
                      </a:r>
                    </a:p>
                  </a:txBody>
                  <a:tcPr/>
                </a:tc>
                <a:tc>
                  <a:txBody>
                    <a:bodyPr/>
                    <a:lstStyle/>
                    <a:p>
                      <a:r>
                        <a:rPr lang="en-US" dirty="0"/>
                        <a:t>10</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“Anime &amp; Manga“</a:t>
                      </a:r>
                    </a:p>
                  </a:txBody>
                  <a:tcPr/>
                </a:tc>
                <a:tc>
                  <a:txBody>
                    <a:bodyPr/>
                    <a:lstStyle/>
                    <a:p>
                      <a:r>
                        <a:rPr lang="en-US" dirty="0"/>
                        <a:t>500</a:t>
                      </a:r>
                    </a:p>
                  </a:txBody>
                  <a:tcPr/>
                </a:tc>
                <a:tc>
                  <a:txBody>
                    <a:bodyPr/>
                    <a:lstStyle/>
                    <a:p>
                      <a:r>
                        <a:rPr lang="en-US" dirty="0"/>
                        <a:t>10</a:t>
                      </a:r>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6" name="Explosion 2 5">
            <a:extLst>
              <a:ext uri="{FF2B5EF4-FFF2-40B4-BE49-F238E27FC236}">
                <a16:creationId xmlns:a16="http://schemas.microsoft.com/office/drawing/2014/main" id="{B234E417-1D29-8344-AE97-AF25C5C3ED1C}"/>
              </a:ext>
            </a:extLst>
          </p:cNvPr>
          <p:cNvSpPr/>
          <p:nvPr/>
        </p:nvSpPr>
        <p:spPr>
          <a:xfrm>
            <a:off x="-1796143" y="4003682"/>
            <a:ext cx="6829255" cy="372251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Can anyone see any issues with this approach?</a:t>
            </a:r>
          </a:p>
        </p:txBody>
      </p:sp>
      <p:sp>
        <p:nvSpPr>
          <p:cNvPr id="7" name="Date Placeholder 6">
            <a:extLst>
              <a:ext uri="{FF2B5EF4-FFF2-40B4-BE49-F238E27FC236}">
                <a16:creationId xmlns:a16="http://schemas.microsoft.com/office/drawing/2014/main" id="{22C08DEC-B5B6-7F21-6E24-34B36A8CB9DE}"/>
              </a:ext>
            </a:extLst>
          </p:cNvPr>
          <p:cNvSpPr>
            <a:spLocks noGrp="1"/>
          </p:cNvSpPr>
          <p:nvPr>
            <p:ph type="dt" sz="half" idx="10"/>
          </p:nvPr>
        </p:nvSpPr>
        <p:spPr/>
        <p:txBody>
          <a:bodyPr/>
          <a:lstStyle/>
          <a:p>
            <a:r>
              <a:rPr lang="en-US"/>
              <a:t>2023-11-06</a:t>
            </a:r>
          </a:p>
        </p:txBody>
      </p:sp>
      <p:sp>
        <p:nvSpPr>
          <p:cNvPr id="8" name="Footer Placeholder 7">
            <a:extLst>
              <a:ext uri="{FF2B5EF4-FFF2-40B4-BE49-F238E27FC236}">
                <a16:creationId xmlns:a16="http://schemas.microsoft.com/office/drawing/2014/main" id="{BC98C379-CBD1-946F-402F-2CBDB865496D}"/>
              </a:ext>
            </a:extLst>
          </p:cNvPr>
          <p:cNvSpPr>
            <a:spLocks noGrp="1"/>
          </p:cNvSpPr>
          <p:nvPr>
            <p:ph type="ftr" sz="quarter" idx="11"/>
          </p:nvPr>
        </p:nvSpPr>
        <p:spPr/>
        <p:txBody>
          <a:bodyPr/>
          <a:lstStyle/>
          <a:p>
            <a:r>
              <a:rPr lang="en-US"/>
              <a:t>ASONAM 2023</a:t>
            </a:r>
          </a:p>
        </p:txBody>
      </p:sp>
      <p:sp>
        <p:nvSpPr>
          <p:cNvPr id="9" name="Slide Number Placeholder 8">
            <a:extLst>
              <a:ext uri="{FF2B5EF4-FFF2-40B4-BE49-F238E27FC236}">
                <a16:creationId xmlns:a16="http://schemas.microsoft.com/office/drawing/2014/main" id="{E94C875D-E04C-BDB9-EA15-50F508F47916}"/>
              </a:ext>
            </a:extLst>
          </p:cNvPr>
          <p:cNvSpPr>
            <a:spLocks noGrp="1"/>
          </p:cNvSpPr>
          <p:nvPr>
            <p:ph type="sldNum" sz="quarter" idx="12"/>
          </p:nvPr>
        </p:nvSpPr>
        <p:spPr/>
        <p:txBody>
          <a:bodyPr/>
          <a:lstStyle/>
          <a:p>
            <a:fld id="{EBF1B0AE-C905-4601-86AA-BBED6AF39D01}" type="slidenum">
              <a:rPr lang="en-US" smtClean="0"/>
              <a:t>114</a:t>
            </a:fld>
            <a:endParaRPr lang="en-US"/>
          </a:p>
        </p:txBody>
      </p:sp>
    </p:spTree>
    <p:extLst>
      <p:ext uri="{BB962C8B-B14F-4D97-AF65-F5344CB8AC3E}">
        <p14:creationId xmlns:p14="http://schemas.microsoft.com/office/powerpoint/2010/main" val="12121680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“3DCG“</a:t>
                      </a:r>
                    </a:p>
                  </a:txBody>
                  <a:tcPr/>
                </a:tc>
                <a:tc>
                  <a:txBody>
                    <a:bodyPr/>
                    <a:lstStyle/>
                    <a:p>
                      <a:r>
                        <a:rPr lang="en-US" dirty="0"/>
                        <a:t>310</a:t>
                      </a:r>
                    </a:p>
                  </a:txBody>
                  <a:tcPr/>
                </a:tc>
                <a:tc>
                  <a:txBody>
                    <a:bodyPr/>
                    <a:lstStyle/>
                    <a:p>
                      <a:r>
                        <a:rPr lang="en-US" dirty="0"/>
                        <a:t>10</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“Anime &amp; Manga“</a:t>
                      </a:r>
                    </a:p>
                  </a:txBody>
                  <a:tcPr/>
                </a:tc>
                <a:tc>
                  <a:txBody>
                    <a:bodyPr/>
                    <a:lstStyle/>
                    <a:p>
                      <a:r>
                        <a:rPr lang="en-US" dirty="0"/>
                        <a:t>500</a:t>
                      </a:r>
                    </a:p>
                  </a:txBody>
                  <a:tcPr/>
                </a:tc>
                <a:tc>
                  <a:txBody>
                    <a:bodyPr/>
                    <a:lstStyle/>
                    <a:p>
                      <a:r>
                        <a:rPr lang="en-US" dirty="0"/>
                        <a:t>10</a:t>
                      </a:r>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7" name="Content Placeholder 2">
            <a:extLst>
              <a:ext uri="{FF2B5EF4-FFF2-40B4-BE49-F238E27FC236}">
                <a16:creationId xmlns:a16="http://schemas.microsoft.com/office/drawing/2014/main" id="{07686A71-D73F-2346-AF45-6E4B36F91298}"/>
              </a:ext>
            </a:extLst>
          </p:cNvPr>
          <p:cNvSpPr txBox="1">
            <a:spLocks/>
          </p:cNvSpPr>
          <p:nvPr/>
        </p:nvSpPr>
        <p:spPr>
          <a:xfrm>
            <a:off x="312964" y="4637313"/>
            <a:ext cx="7100206" cy="20138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about fields that don’t map easily to columns?</a:t>
            </a:r>
            <a:endParaRPr lang="en-US" i="1" dirty="0"/>
          </a:p>
          <a:p>
            <a:r>
              <a:rPr lang="en-US" dirty="0">
                <a:solidFill>
                  <a:schemeClr val="bg1"/>
                </a:solidFill>
              </a:rPr>
              <a:t>What happens if the output of the API changes?</a:t>
            </a:r>
          </a:p>
          <a:p>
            <a:r>
              <a:rPr lang="en-US" dirty="0">
                <a:solidFill>
                  <a:schemeClr val="bg1"/>
                </a:solidFill>
              </a:rPr>
              <a:t>What kind of effort is needed to create and maintain the tabular mapping?</a:t>
            </a:r>
          </a:p>
        </p:txBody>
      </p:sp>
      <p:sp>
        <p:nvSpPr>
          <p:cNvPr id="8" name="Frame 7">
            <a:extLst>
              <a:ext uri="{FF2B5EF4-FFF2-40B4-BE49-F238E27FC236}">
                <a16:creationId xmlns:a16="http://schemas.microsoft.com/office/drawing/2014/main" id="{990F6957-28D9-8847-A06D-006DC9C08FB9}"/>
              </a:ext>
            </a:extLst>
          </p:cNvPr>
          <p:cNvSpPr/>
          <p:nvPr/>
        </p:nvSpPr>
        <p:spPr>
          <a:xfrm>
            <a:off x="7730725" y="5566681"/>
            <a:ext cx="1718754" cy="1008290"/>
          </a:xfrm>
          <a:prstGeom prst="frame">
            <a:avLst>
              <a:gd name="adj1" fmla="val 367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a:extLst>
              <a:ext uri="{FF2B5EF4-FFF2-40B4-BE49-F238E27FC236}">
                <a16:creationId xmlns:a16="http://schemas.microsoft.com/office/drawing/2014/main" id="{EFEB907D-C5A5-0B72-55C2-0D9F0B9655B2}"/>
              </a:ext>
            </a:extLst>
          </p:cNvPr>
          <p:cNvSpPr>
            <a:spLocks noGrp="1"/>
          </p:cNvSpPr>
          <p:nvPr>
            <p:ph type="dt" sz="half" idx="10"/>
          </p:nvPr>
        </p:nvSpPr>
        <p:spPr/>
        <p:txBody>
          <a:bodyPr/>
          <a:lstStyle/>
          <a:p>
            <a:r>
              <a:rPr lang="en-US"/>
              <a:t>2023-11-06</a:t>
            </a:r>
          </a:p>
        </p:txBody>
      </p:sp>
      <p:sp>
        <p:nvSpPr>
          <p:cNvPr id="9" name="Footer Placeholder 8">
            <a:extLst>
              <a:ext uri="{FF2B5EF4-FFF2-40B4-BE49-F238E27FC236}">
                <a16:creationId xmlns:a16="http://schemas.microsoft.com/office/drawing/2014/main" id="{DCFF5C21-B170-5429-08AD-945CCE69DC4C}"/>
              </a:ext>
            </a:extLst>
          </p:cNvPr>
          <p:cNvSpPr>
            <a:spLocks noGrp="1"/>
          </p:cNvSpPr>
          <p:nvPr>
            <p:ph type="ftr" sz="quarter" idx="11"/>
          </p:nvPr>
        </p:nvSpPr>
        <p:spPr/>
        <p:txBody>
          <a:bodyPr/>
          <a:lstStyle/>
          <a:p>
            <a:r>
              <a:rPr lang="en-US"/>
              <a:t>ASONAM 2023</a:t>
            </a:r>
          </a:p>
        </p:txBody>
      </p:sp>
      <p:sp>
        <p:nvSpPr>
          <p:cNvPr id="10" name="Slide Number Placeholder 9">
            <a:extLst>
              <a:ext uri="{FF2B5EF4-FFF2-40B4-BE49-F238E27FC236}">
                <a16:creationId xmlns:a16="http://schemas.microsoft.com/office/drawing/2014/main" id="{7F2BD520-5CA0-5B4B-357F-3FA5A55AE86F}"/>
              </a:ext>
            </a:extLst>
          </p:cNvPr>
          <p:cNvSpPr>
            <a:spLocks noGrp="1"/>
          </p:cNvSpPr>
          <p:nvPr>
            <p:ph type="sldNum" sz="quarter" idx="12"/>
          </p:nvPr>
        </p:nvSpPr>
        <p:spPr/>
        <p:txBody>
          <a:bodyPr/>
          <a:lstStyle/>
          <a:p>
            <a:fld id="{EBF1B0AE-C905-4601-86AA-BBED6AF39D01}" type="slidenum">
              <a:rPr lang="en-US" smtClean="0"/>
              <a:t>115</a:t>
            </a:fld>
            <a:endParaRPr lang="en-US"/>
          </a:p>
        </p:txBody>
      </p:sp>
    </p:spTree>
    <p:extLst>
      <p:ext uri="{BB962C8B-B14F-4D97-AF65-F5344CB8AC3E}">
        <p14:creationId xmlns:p14="http://schemas.microsoft.com/office/powerpoint/2010/main" val="39006154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“3DCG“</a:t>
                      </a:r>
                    </a:p>
                  </a:txBody>
                  <a:tcPr/>
                </a:tc>
                <a:tc>
                  <a:txBody>
                    <a:bodyPr/>
                    <a:lstStyle/>
                    <a:p>
                      <a:r>
                        <a:rPr lang="en-US" dirty="0"/>
                        <a:t>310</a:t>
                      </a:r>
                    </a:p>
                  </a:txBody>
                  <a:tcPr/>
                </a:tc>
                <a:tc>
                  <a:txBody>
                    <a:bodyPr/>
                    <a:lstStyle/>
                    <a:p>
                      <a:r>
                        <a:rPr lang="en-US" dirty="0"/>
                        <a:t>10</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“Anime &amp; Manga“</a:t>
                      </a:r>
                    </a:p>
                  </a:txBody>
                  <a:tcPr/>
                </a:tc>
                <a:tc>
                  <a:txBody>
                    <a:bodyPr/>
                    <a:lstStyle/>
                    <a:p>
                      <a:r>
                        <a:rPr lang="en-US" dirty="0"/>
                        <a:t>500</a:t>
                      </a:r>
                    </a:p>
                  </a:txBody>
                  <a:tcPr/>
                </a:tc>
                <a:tc>
                  <a:txBody>
                    <a:bodyPr/>
                    <a:lstStyle/>
                    <a:p>
                      <a:r>
                        <a:rPr lang="en-US" dirty="0"/>
                        <a:t>10</a:t>
                      </a:r>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7" name="Content Placeholder 2">
            <a:extLst>
              <a:ext uri="{FF2B5EF4-FFF2-40B4-BE49-F238E27FC236}">
                <a16:creationId xmlns:a16="http://schemas.microsoft.com/office/drawing/2014/main" id="{07686A71-D73F-2346-AF45-6E4B36F91298}"/>
              </a:ext>
            </a:extLst>
          </p:cNvPr>
          <p:cNvSpPr txBox="1">
            <a:spLocks/>
          </p:cNvSpPr>
          <p:nvPr/>
        </p:nvSpPr>
        <p:spPr>
          <a:xfrm>
            <a:off x="312964" y="4637313"/>
            <a:ext cx="7100206" cy="20138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about fields that don’t map easily to columns?</a:t>
            </a:r>
            <a:endParaRPr lang="en-US" i="1" dirty="0"/>
          </a:p>
          <a:p>
            <a:r>
              <a:rPr lang="en-US" dirty="0"/>
              <a:t>What happens if the output of the API changes?</a:t>
            </a:r>
          </a:p>
          <a:p>
            <a:r>
              <a:rPr lang="en-US" dirty="0">
                <a:solidFill>
                  <a:schemeClr val="bg1"/>
                </a:solidFill>
              </a:rPr>
              <a:t>What kind of effort is needed to create and maintain the tabular mapping?</a:t>
            </a:r>
          </a:p>
        </p:txBody>
      </p:sp>
      <p:sp>
        <p:nvSpPr>
          <p:cNvPr id="6" name="Date Placeholder 5">
            <a:extLst>
              <a:ext uri="{FF2B5EF4-FFF2-40B4-BE49-F238E27FC236}">
                <a16:creationId xmlns:a16="http://schemas.microsoft.com/office/drawing/2014/main" id="{C1905712-C90F-095E-9F2F-5478883ADAC2}"/>
              </a:ext>
            </a:extLst>
          </p:cNvPr>
          <p:cNvSpPr>
            <a:spLocks noGrp="1"/>
          </p:cNvSpPr>
          <p:nvPr>
            <p:ph type="dt" sz="half" idx="10"/>
          </p:nvPr>
        </p:nvSpPr>
        <p:spPr/>
        <p:txBody>
          <a:bodyPr/>
          <a:lstStyle/>
          <a:p>
            <a:r>
              <a:rPr lang="en-US"/>
              <a:t>2023-11-06</a:t>
            </a:r>
          </a:p>
        </p:txBody>
      </p:sp>
      <p:sp>
        <p:nvSpPr>
          <p:cNvPr id="8" name="Footer Placeholder 7">
            <a:extLst>
              <a:ext uri="{FF2B5EF4-FFF2-40B4-BE49-F238E27FC236}">
                <a16:creationId xmlns:a16="http://schemas.microsoft.com/office/drawing/2014/main" id="{EDB4DE48-EC55-3BA5-5E84-A05C116C3989}"/>
              </a:ext>
            </a:extLst>
          </p:cNvPr>
          <p:cNvSpPr>
            <a:spLocks noGrp="1"/>
          </p:cNvSpPr>
          <p:nvPr>
            <p:ph type="ftr" sz="quarter" idx="11"/>
          </p:nvPr>
        </p:nvSpPr>
        <p:spPr/>
        <p:txBody>
          <a:bodyPr/>
          <a:lstStyle/>
          <a:p>
            <a:r>
              <a:rPr lang="en-US"/>
              <a:t>ASONAM 2023</a:t>
            </a:r>
          </a:p>
        </p:txBody>
      </p:sp>
      <p:sp>
        <p:nvSpPr>
          <p:cNvPr id="9" name="Slide Number Placeholder 8">
            <a:extLst>
              <a:ext uri="{FF2B5EF4-FFF2-40B4-BE49-F238E27FC236}">
                <a16:creationId xmlns:a16="http://schemas.microsoft.com/office/drawing/2014/main" id="{CF4BC054-6A77-A48B-8815-0BBBE098DAD9}"/>
              </a:ext>
            </a:extLst>
          </p:cNvPr>
          <p:cNvSpPr>
            <a:spLocks noGrp="1"/>
          </p:cNvSpPr>
          <p:nvPr>
            <p:ph type="sldNum" sz="quarter" idx="12"/>
          </p:nvPr>
        </p:nvSpPr>
        <p:spPr/>
        <p:txBody>
          <a:bodyPr/>
          <a:lstStyle/>
          <a:p>
            <a:fld id="{EBF1B0AE-C905-4601-86AA-BBED6AF39D01}" type="slidenum">
              <a:rPr lang="en-US" smtClean="0"/>
              <a:t>116</a:t>
            </a:fld>
            <a:endParaRPr lang="en-US"/>
          </a:p>
        </p:txBody>
      </p:sp>
    </p:spTree>
    <p:extLst>
      <p:ext uri="{BB962C8B-B14F-4D97-AF65-F5344CB8AC3E}">
        <p14:creationId xmlns:p14="http://schemas.microsoft.com/office/powerpoint/2010/main" val="2142577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BDE-591C-984A-9553-32D8E71C8E55}"/>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0A6D3C42-A2A7-B14F-AF17-6CD0EBA61CC1}"/>
              </a:ext>
            </a:extLst>
          </p:cNvPr>
          <p:cNvSpPr>
            <a:spLocks noGrp="1"/>
          </p:cNvSpPr>
          <p:nvPr>
            <p:ph idx="1"/>
          </p:nvPr>
        </p:nvSpPr>
        <p:spPr/>
        <p:txBody>
          <a:bodyPr/>
          <a:lstStyle/>
          <a:p>
            <a:r>
              <a:rPr lang="en-US" dirty="0"/>
              <a:t>We can view board objects as </a:t>
            </a:r>
            <a:r>
              <a:rPr lang="en-US" i="1" dirty="0"/>
              <a:t>tabular data</a:t>
            </a:r>
            <a:r>
              <a:rPr lang="en-US" dirty="0"/>
              <a:t> by treating data item as a </a:t>
            </a:r>
            <a:r>
              <a:rPr lang="en-US" i="1" dirty="0"/>
              <a:t>row</a:t>
            </a:r>
          </a:p>
          <a:p>
            <a:r>
              <a:rPr lang="en-US" dirty="0"/>
              <a:t>Each key in the JSON object can be a </a:t>
            </a:r>
            <a:r>
              <a:rPr lang="en-US" i="1" dirty="0"/>
              <a:t>column</a:t>
            </a:r>
            <a:r>
              <a:rPr lang="en-US" dirty="0"/>
              <a:t> in a row</a:t>
            </a:r>
            <a:endParaRPr lang="en-US" i="1" dirty="0"/>
          </a:p>
        </p:txBody>
      </p:sp>
      <p:graphicFrame>
        <p:nvGraphicFramePr>
          <p:cNvPr id="4" name="Table 3">
            <a:extLst>
              <a:ext uri="{FF2B5EF4-FFF2-40B4-BE49-F238E27FC236}">
                <a16:creationId xmlns:a16="http://schemas.microsoft.com/office/drawing/2014/main" id="{6582D0E4-ECEC-444C-B3E5-7EE6C768D347}"/>
              </a:ext>
            </a:extLst>
          </p:cNvPr>
          <p:cNvGraphicFramePr>
            <a:graphicFrameLocks noGrp="1"/>
          </p:cNvGraphicFramePr>
          <p:nvPr/>
        </p:nvGraphicFramePr>
        <p:xfrm>
          <a:off x="312964" y="3337986"/>
          <a:ext cx="7100207" cy="1112520"/>
        </p:xfrm>
        <a:graphic>
          <a:graphicData uri="http://schemas.openxmlformats.org/drawingml/2006/table">
            <a:tbl>
              <a:tblPr firstRow="1" bandRow="1">
                <a:tableStyleId>{5C22544A-7EE6-4342-B048-85BDC9FD1C3A}</a:tableStyleId>
              </a:tblPr>
              <a:tblGrid>
                <a:gridCol w="1969566">
                  <a:extLst>
                    <a:ext uri="{9D8B030D-6E8A-4147-A177-3AD203B41FA5}">
                      <a16:colId xmlns:a16="http://schemas.microsoft.com/office/drawing/2014/main" val="20000"/>
                    </a:ext>
                  </a:extLst>
                </a:gridCol>
                <a:gridCol w="2463641">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board</a:t>
                      </a:r>
                    </a:p>
                  </a:txBody>
                  <a:tcPr/>
                </a:tc>
                <a:tc>
                  <a:txBody>
                    <a:bodyPr/>
                    <a:lstStyle/>
                    <a:p>
                      <a:r>
                        <a:rPr lang="en-US" dirty="0"/>
                        <a:t>title</a:t>
                      </a:r>
                    </a:p>
                  </a:txBody>
                  <a:tcPr/>
                </a:tc>
                <a:tc>
                  <a:txBody>
                    <a:bodyPr/>
                    <a:lstStyle/>
                    <a:p>
                      <a:r>
                        <a:rPr lang="en-US" dirty="0" err="1"/>
                        <a:t>bump_limit</a:t>
                      </a:r>
                      <a:endParaRPr lang="en-US" dirty="0"/>
                    </a:p>
                  </a:txBody>
                  <a:tcPr/>
                </a:tc>
                <a:tc>
                  <a:txBody>
                    <a:bodyPr/>
                    <a:lstStyle/>
                    <a:p>
                      <a:r>
                        <a:rPr lang="en-US" dirty="0" err="1"/>
                        <a:t>num_pages</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“3DCG“</a:t>
                      </a:r>
                    </a:p>
                  </a:txBody>
                  <a:tcPr/>
                </a:tc>
                <a:tc>
                  <a:txBody>
                    <a:bodyPr/>
                    <a:lstStyle/>
                    <a:p>
                      <a:r>
                        <a:rPr lang="en-US" dirty="0"/>
                        <a:t>310</a:t>
                      </a:r>
                    </a:p>
                  </a:txBody>
                  <a:tcPr/>
                </a:tc>
                <a:tc>
                  <a:txBody>
                    <a:bodyPr/>
                    <a:lstStyle/>
                    <a:p>
                      <a:r>
                        <a:rPr lang="en-US" dirty="0"/>
                        <a:t>10</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a:t>“Anime &amp; Manga“</a:t>
                      </a:r>
                    </a:p>
                  </a:txBody>
                  <a:tcPr/>
                </a:tc>
                <a:tc>
                  <a:txBody>
                    <a:bodyPr/>
                    <a:lstStyle/>
                    <a:p>
                      <a:r>
                        <a:rPr lang="en-US" dirty="0"/>
                        <a:t>500</a:t>
                      </a:r>
                    </a:p>
                  </a:txBody>
                  <a:tcPr/>
                </a:tc>
                <a:tc>
                  <a:txBody>
                    <a:bodyPr/>
                    <a:lstStyle/>
                    <a:p>
                      <a:r>
                        <a:rPr lang="en-US" dirty="0"/>
                        <a:t>10</a:t>
                      </a:r>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7B1C644A-1F5D-D64E-9F6D-EE6403578D9F}"/>
              </a:ext>
            </a:extLst>
          </p:cNvPr>
          <p:cNvPicPr>
            <a:picLocks noChangeAspect="1"/>
          </p:cNvPicPr>
          <p:nvPr/>
        </p:nvPicPr>
        <p:blipFill>
          <a:blip r:embed="rId2"/>
          <a:stretch>
            <a:fillRect/>
          </a:stretch>
        </p:blipFill>
        <p:spPr>
          <a:xfrm>
            <a:off x="6915489" y="2733107"/>
            <a:ext cx="9927094" cy="6542314"/>
          </a:xfrm>
          <a:prstGeom prst="rect">
            <a:avLst/>
          </a:prstGeom>
        </p:spPr>
      </p:pic>
      <p:sp>
        <p:nvSpPr>
          <p:cNvPr id="7" name="Content Placeholder 2">
            <a:extLst>
              <a:ext uri="{FF2B5EF4-FFF2-40B4-BE49-F238E27FC236}">
                <a16:creationId xmlns:a16="http://schemas.microsoft.com/office/drawing/2014/main" id="{07686A71-D73F-2346-AF45-6E4B36F91298}"/>
              </a:ext>
            </a:extLst>
          </p:cNvPr>
          <p:cNvSpPr txBox="1">
            <a:spLocks/>
          </p:cNvSpPr>
          <p:nvPr/>
        </p:nvSpPr>
        <p:spPr>
          <a:xfrm>
            <a:off x="312964" y="4637313"/>
            <a:ext cx="7100206" cy="20138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about fields that don’t map easily to columns?</a:t>
            </a:r>
            <a:endParaRPr lang="en-US" i="1" dirty="0"/>
          </a:p>
          <a:p>
            <a:r>
              <a:rPr lang="en-US" dirty="0"/>
              <a:t>What happens if the output of the API changes?</a:t>
            </a:r>
          </a:p>
          <a:p>
            <a:r>
              <a:rPr lang="en-US" dirty="0"/>
              <a:t>What kind of effort is needed to create and maintain the </a:t>
            </a:r>
            <a:r>
              <a:rPr lang="en-US"/>
              <a:t>tabular mapping?</a:t>
            </a:r>
            <a:endParaRPr lang="en-US" dirty="0"/>
          </a:p>
        </p:txBody>
      </p:sp>
      <p:sp>
        <p:nvSpPr>
          <p:cNvPr id="6" name="Date Placeholder 5">
            <a:extLst>
              <a:ext uri="{FF2B5EF4-FFF2-40B4-BE49-F238E27FC236}">
                <a16:creationId xmlns:a16="http://schemas.microsoft.com/office/drawing/2014/main" id="{8CBD1F5D-764A-E33C-8F5B-5B20A9728CE9}"/>
              </a:ext>
            </a:extLst>
          </p:cNvPr>
          <p:cNvSpPr>
            <a:spLocks noGrp="1"/>
          </p:cNvSpPr>
          <p:nvPr>
            <p:ph type="dt" sz="half" idx="10"/>
          </p:nvPr>
        </p:nvSpPr>
        <p:spPr/>
        <p:txBody>
          <a:bodyPr/>
          <a:lstStyle/>
          <a:p>
            <a:r>
              <a:rPr lang="en-US"/>
              <a:t>2023-11-06</a:t>
            </a:r>
          </a:p>
        </p:txBody>
      </p:sp>
      <p:sp>
        <p:nvSpPr>
          <p:cNvPr id="8" name="Footer Placeholder 7">
            <a:extLst>
              <a:ext uri="{FF2B5EF4-FFF2-40B4-BE49-F238E27FC236}">
                <a16:creationId xmlns:a16="http://schemas.microsoft.com/office/drawing/2014/main" id="{6AE255EA-9BB9-0E4A-2E40-9E84A688EB09}"/>
              </a:ext>
            </a:extLst>
          </p:cNvPr>
          <p:cNvSpPr>
            <a:spLocks noGrp="1"/>
          </p:cNvSpPr>
          <p:nvPr>
            <p:ph type="ftr" sz="quarter" idx="11"/>
          </p:nvPr>
        </p:nvSpPr>
        <p:spPr/>
        <p:txBody>
          <a:bodyPr/>
          <a:lstStyle/>
          <a:p>
            <a:r>
              <a:rPr lang="en-US"/>
              <a:t>ASONAM 2023</a:t>
            </a:r>
          </a:p>
        </p:txBody>
      </p:sp>
      <p:sp>
        <p:nvSpPr>
          <p:cNvPr id="9" name="Slide Number Placeholder 8">
            <a:extLst>
              <a:ext uri="{FF2B5EF4-FFF2-40B4-BE49-F238E27FC236}">
                <a16:creationId xmlns:a16="http://schemas.microsoft.com/office/drawing/2014/main" id="{6540CD4C-6F05-F050-E60F-3937AA2FAF4A}"/>
              </a:ext>
            </a:extLst>
          </p:cNvPr>
          <p:cNvSpPr>
            <a:spLocks noGrp="1"/>
          </p:cNvSpPr>
          <p:nvPr>
            <p:ph type="sldNum" sz="quarter" idx="12"/>
          </p:nvPr>
        </p:nvSpPr>
        <p:spPr/>
        <p:txBody>
          <a:bodyPr/>
          <a:lstStyle/>
          <a:p>
            <a:fld id="{EBF1B0AE-C905-4601-86AA-BBED6AF39D01}" type="slidenum">
              <a:rPr lang="en-US" smtClean="0"/>
              <a:t>117</a:t>
            </a:fld>
            <a:endParaRPr lang="en-US"/>
          </a:p>
        </p:txBody>
      </p:sp>
    </p:spTree>
    <p:extLst>
      <p:ext uri="{BB962C8B-B14F-4D97-AF65-F5344CB8AC3E}">
        <p14:creationId xmlns:p14="http://schemas.microsoft.com/office/powerpoint/2010/main" val="16445701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2B425-7B60-463A-47A1-B631E971D081}"/>
              </a:ext>
            </a:extLst>
          </p:cNvPr>
          <p:cNvSpPr>
            <a:spLocks noGrp="1"/>
          </p:cNvSpPr>
          <p:nvPr>
            <p:ph type="title"/>
          </p:nvPr>
        </p:nvSpPr>
        <p:spPr/>
        <p:txBody>
          <a:bodyPr/>
          <a:lstStyle/>
          <a:p>
            <a:r>
              <a:rPr lang="en-US" dirty="0"/>
              <a:t>We are going to use Postgres</a:t>
            </a:r>
          </a:p>
        </p:txBody>
      </p:sp>
      <p:sp>
        <p:nvSpPr>
          <p:cNvPr id="3" name="Content Placeholder 2">
            <a:extLst>
              <a:ext uri="{FF2B5EF4-FFF2-40B4-BE49-F238E27FC236}">
                <a16:creationId xmlns:a16="http://schemas.microsoft.com/office/drawing/2014/main" id="{3E9205CB-9DE5-7011-DE8E-7C7578530256}"/>
              </a:ext>
            </a:extLst>
          </p:cNvPr>
          <p:cNvSpPr>
            <a:spLocks noGrp="1"/>
          </p:cNvSpPr>
          <p:nvPr>
            <p:ph idx="1"/>
          </p:nvPr>
        </p:nvSpPr>
        <p:spPr/>
        <p:txBody>
          <a:bodyPr/>
          <a:lstStyle/>
          <a:p>
            <a:r>
              <a:rPr lang="en-US" dirty="0"/>
              <a:t>Using other things (e.g., MongoDB) is fine</a:t>
            </a:r>
          </a:p>
          <a:p>
            <a:pPr lvl="1"/>
            <a:r>
              <a:rPr lang="en-US" dirty="0"/>
              <a:t>I don’t use it because of some bad experiences in the past</a:t>
            </a:r>
          </a:p>
          <a:p>
            <a:pPr lvl="1"/>
            <a:r>
              <a:rPr lang="en-US" dirty="0"/>
              <a:t>Postgres has tons of plugins etc. that work well for me</a:t>
            </a:r>
          </a:p>
          <a:p>
            <a:r>
              <a:rPr lang="en-US" dirty="0"/>
              <a:t>We are </a:t>
            </a:r>
            <a:r>
              <a:rPr lang="en-US" i="1" dirty="0"/>
              <a:t>not</a:t>
            </a:r>
            <a:r>
              <a:rPr lang="en-US" dirty="0"/>
              <a:t> going to use an Object Relational Mapping system</a:t>
            </a:r>
          </a:p>
          <a:p>
            <a:pPr lvl="1"/>
            <a:r>
              <a:rPr lang="en-US" dirty="0"/>
              <a:t>ORMs give you a higher level abstraction</a:t>
            </a:r>
          </a:p>
          <a:p>
            <a:pPr lvl="1"/>
            <a:r>
              <a:rPr lang="en-US" dirty="0"/>
              <a:t>They make sense for a lot of applications, but not ours</a:t>
            </a:r>
          </a:p>
          <a:p>
            <a:r>
              <a:rPr lang="en-US" dirty="0"/>
              <a:t>We will use pure </a:t>
            </a:r>
            <a:r>
              <a:rPr lang="en-US" dirty="0" err="1"/>
              <a:t>sql</a:t>
            </a:r>
            <a:r>
              <a:rPr lang="en-US" dirty="0"/>
              <a:t> with a few helpers</a:t>
            </a:r>
          </a:p>
          <a:p>
            <a:pPr lvl="1"/>
            <a:r>
              <a:rPr lang="en-US" dirty="0"/>
              <a:t>Mostly something to help with </a:t>
            </a:r>
            <a:r>
              <a:rPr lang="en-US" i="1" dirty="0"/>
              <a:t>migrations</a:t>
            </a:r>
          </a:p>
        </p:txBody>
      </p:sp>
      <p:sp>
        <p:nvSpPr>
          <p:cNvPr id="4" name="Date Placeholder 3">
            <a:extLst>
              <a:ext uri="{FF2B5EF4-FFF2-40B4-BE49-F238E27FC236}">
                <a16:creationId xmlns:a16="http://schemas.microsoft.com/office/drawing/2014/main" id="{61386520-4193-6369-6A77-7A5452A7EACE}"/>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9C1CFA2E-7D1F-34A3-0EAC-A45D97083388}"/>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031B44F3-6B12-F85E-EE3D-68CC33B97D4F}"/>
              </a:ext>
            </a:extLst>
          </p:cNvPr>
          <p:cNvSpPr>
            <a:spLocks noGrp="1"/>
          </p:cNvSpPr>
          <p:nvPr>
            <p:ph type="sldNum" sz="quarter" idx="12"/>
          </p:nvPr>
        </p:nvSpPr>
        <p:spPr/>
        <p:txBody>
          <a:bodyPr/>
          <a:lstStyle/>
          <a:p>
            <a:fld id="{EBF1B0AE-C905-4601-86AA-BBED6AF39D01}" type="slidenum">
              <a:rPr lang="en-US" smtClean="0"/>
              <a:t>118</a:t>
            </a:fld>
            <a:endParaRPr lang="en-US"/>
          </a:p>
        </p:txBody>
      </p:sp>
    </p:spTree>
    <p:extLst>
      <p:ext uri="{BB962C8B-B14F-4D97-AF65-F5344CB8AC3E}">
        <p14:creationId xmlns:p14="http://schemas.microsoft.com/office/powerpoint/2010/main" val="357293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5DF0-0535-CBFA-10C5-C4C3CB29FEBC}"/>
              </a:ext>
            </a:extLst>
          </p:cNvPr>
          <p:cNvSpPr>
            <a:spLocks noGrp="1"/>
          </p:cNvSpPr>
          <p:nvPr>
            <p:ph type="title"/>
          </p:nvPr>
        </p:nvSpPr>
        <p:spPr/>
        <p:txBody>
          <a:bodyPr/>
          <a:lstStyle/>
          <a:p>
            <a:r>
              <a:rPr lang="en-US" dirty="0"/>
              <a:t>DB Migrations</a:t>
            </a:r>
          </a:p>
        </p:txBody>
      </p:sp>
      <p:sp>
        <p:nvSpPr>
          <p:cNvPr id="3" name="Content Placeholder 2">
            <a:extLst>
              <a:ext uri="{FF2B5EF4-FFF2-40B4-BE49-F238E27FC236}">
                <a16:creationId xmlns:a16="http://schemas.microsoft.com/office/drawing/2014/main" id="{EF1DA1C2-3676-6447-F3FD-4EA2D1C40C53}"/>
              </a:ext>
            </a:extLst>
          </p:cNvPr>
          <p:cNvSpPr>
            <a:spLocks noGrp="1"/>
          </p:cNvSpPr>
          <p:nvPr>
            <p:ph idx="1"/>
          </p:nvPr>
        </p:nvSpPr>
        <p:spPr/>
        <p:txBody>
          <a:bodyPr/>
          <a:lstStyle/>
          <a:p>
            <a:r>
              <a:rPr lang="en-US" dirty="0"/>
              <a:t>Data collection system is not super complex, but it </a:t>
            </a:r>
            <a:r>
              <a:rPr lang="en-US" i="1" dirty="0"/>
              <a:t>is</a:t>
            </a:r>
            <a:r>
              <a:rPr lang="en-US" dirty="0"/>
              <a:t> an application</a:t>
            </a:r>
          </a:p>
          <a:p>
            <a:pPr lvl="1"/>
            <a:r>
              <a:rPr lang="en-US" dirty="0"/>
              <a:t>We have some bits of “business logic”</a:t>
            </a:r>
          </a:p>
          <a:p>
            <a:pPr lvl="1"/>
            <a:r>
              <a:rPr lang="en-US" dirty="0"/>
              <a:t>We also want to be able to do some analyses at some point</a:t>
            </a:r>
          </a:p>
          <a:p>
            <a:r>
              <a:rPr lang="en-US" dirty="0"/>
              <a:t>Sometimes (often) it’s not entirely clear what we need at beginning</a:t>
            </a:r>
          </a:p>
          <a:p>
            <a:pPr lvl="1"/>
            <a:r>
              <a:rPr lang="en-US" dirty="0"/>
              <a:t>I’m rarely right the first time I model data</a:t>
            </a:r>
          </a:p>
          <a:p>
            <a:r>
              <a:rPr lang="en-US" dirty="0"/>
              <a:t>Convenience</a:t>
            </a:r>
          </a:p>
          <a:p>
            <a:pPr lvl="1"/>
            <a:r>
              <a:rPr lang="en-US" dirty="0"/>
              <a:t>It’s a pain in the ass to manage schemas directly</a:t>
            </a:r>
          </a:p>
          <a:p>
            <a:r>
              <a:rPr lang="en-US" dirty="0"/>
              <a:t>Migration</a:t>
            </a:r>
          </a:p>
          <a:p>
            <a:pPr lvl="1"/>
            <a:r>
              <a:rPr lang="en-US" dirty="0"/>
              <a:t>Let’s us apply, in an ordered fashion, arbitrary </a:t>
            </a:r>
            <a:r>
              <a:rPr lang="en-US" dirty="0" err="1"/>
              <a:t>sql</a:t>
            </a:r>
            <a:r>
              <a:rPr lang="en-US" dirty="0"/>
              <a:t> statements</a:t>
            </a:r>
          </a:p>
        </p:txBody>
      </p:sp>
      <p:sp>
        <p:nvSpPr>
          <p:cNvPr id="4" name="Date Placeholder 3">
            <a:extLst>
              <a:ext uri="{FF2B5EF4-FFF2-40B4-BE49-F238E27FC236}">
                <a16:creationId xmlns:a16="http://schemas.microsoft.com/office/drawing/2014/main" id="{3450010C-85DF-3681-7A02-32531EDA6D88}"/>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8B58FCD9-E593-B405-E8EA-2B5A947BBED9}"/>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63DAF6E0-852F-1A38-7450-2FF45ACED1AD}"/>
              </a:ext>
            </a:extLst>
          </p:cNvPr>
          <p:cNvSpPr>
            <a:spLocks noGrp="1"/>
          </p:cNvSpPr>
          <p:nvPr>
            <p:ph type="sldNum" sz="quarter" idx="12"/>
          </p:nvPr>
        </p:nvSpPr>
        <p:spPr/>
        <p:txBody>
          <a:bodyPr/>
          <a:lstStyle/>
          <a:p>
            <a:fld id="{EBF1B0AE-C905-4601-86AA-BBED6AF39D01}" type="slidenum">
              <a:rPr lang="en-US" smtClean="0"/>
              <a:t>119</a:t>
            </a:fld>
            <a:endParaRPr lang="en-US"/>
          </a:p>
        </p:txBody>
      </p:sp>
    </p:spTree>
    <p:extLst>
      <p:ext uri="{BB962C8B-B14F-4D97-AF65-F5344CB8AC3E}">
        <p14:creationId xmlns:p14="http://schemas.microsoft.com/office/powerpoint/2010/main" val="321896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a:t>
            </a:r>
            <a:r>
              <a:rPr lang="en-US" i="1" dirty="0"/>
              <a:t>Is</a:t>
            </a:r>
            <a:r>
              <a:rPr lang="en-US" dirty="0"/>
              <a:t> 4chan?</a:t>
            </a:r>
          </a:p>
        </p:txBody>
      </p:sp>
      <p:sp>
        <p:nvSpPr>
          <p:cNvPr id="3" name="Content Placeholder 2"/>
          <p:cNvSpPr>
            <a:spLocks noGrp="1"/>
          </p:cNvSpPr>
          <p:nvPr>
            <p:ph idx="1"/>
          </p:nvPr>
        </p:nvSpPr>
        <p:spPr/>
        <p:txBody>
          <a:bodyPr/>
          <a:lstStyle/>
          <a:p>
            <a:r>
              <a:rPr lang="en-US" dirty="0"/>
              <a:t>An image board</a:t>
            </a:r>
          </a:p>
          <a:p>
            <a:r>
              <a:rPr lang="en-US" dirty="0"/>
              <a:t>Conversations grouped</a:t>
            </a:r>
            <a:br>
              <a:rPr lang="en-US" dirty="0"/>
            </a:br>
            <a:r>
              <a:rPr lang="en-US" dirty="0"/>
              <a:t>into </a:t>
            </a:r>
            <a:r>
              <a:rPr lang="en-US" i="1" dirty="0"/>
              <a:t>threads</a:t>
            </a:r>
          </a:p>
          <a:p>
            <a:r>
              <a:rPr lang="en-US" dirty="0"/>
              <a:t>Anonymous</a:t>
            </a:r>
          </a:p>
          <a:p>
            <a:pPr lvl="1"/>
            <a:r>
              <a:rPr lang="en-US" dirty="0"/>
              <a:t>No user accounts</a:t>
            </a:r>
          </a:p>
          <a:p>
            <a:r>
              <a:rPr lang="en-US" dirty="0"/>
              <a:t>Ephemeral</a:t>
            </a:r>
          </a:p>
          <a:p>
            <a:r>
              <a:rPr lang="en-US" i="1" u="sng" dirty="0"/>
              <a:t>Dangerous?</a:t>
            </a:r>
          </a:p>
        </p:txBody>
      </p:sp>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FA5FC7F0-963D-004D-BAC7-79B4DB5E297C}" type="slidenum">
              <a:rPr lang="en-US" smtClean="0"/>
              <a:t>12</a:t>
            </a:fld>
            <a:endParaRPr lang="en-US"/>
          </a:p>
        </p:txBody>
      </p:sp>
      <p:pic>
        <p:nvPicPr>
          <p:cNvPr id="7" name="Picture 6" descr="pol-example-threads.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07806" y="365125"/>
            <a:ext cx="5470834" cy="6073349"/>
          </a:xfrm>
          <a:prstGeom prst="rect">
            <a:avLst/>
          </a:prstGeom>
        </p:spPr>
      </p:pic>
    </p:spTree>
    <p:extLst>
      <p:ext uri="{BB962C8B-B14F-4D97-AF65-F5344CB8AC3E}">
        <p14:creationId xmlns:p14="http://schemas.microsoft.com/office/powerpoint/2010/main" val="51212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83CA-32F6-DF59-61C6-45A2858A6EAB}"/>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C028DF2B-1BF5-5745-C4F2-A4A94809E976}"/>
              </a:ext>
            </a:extLst>
          </p:cNvPr>
          <p:cNvSpPr>
            <a:spLocks noGrp="1"/>
          </p:cNvSpPr>
          <p:nvPr>
            <p:ph idx="1"/>
          </p:nvPr>
        </p:nvSpPr>
        <p:spPr/>
        <p:txBody>
          <a:bodyPr>
            <a:normAutofit lnSpcReduction="10000"/>
          </a:bodyPr>
          <a:lstStyle/>
          <a:p>
            <a:r>
              <a:rPr lang="en-US" dirty="0"/>
              <a:t>Lots of them</a:t>
            </a:r>
          </a:p>
          <a:p>
            <a:pPr lvl="1"/>
            <a:r>
              <a:rPr lang="en-US" dirty="0"/>
              <a:t>The good ones are language independent</a:t>
            </a:r>
          </a:p>
          <a:p>
            <a:r>
              <a:rPr lang="en-US" dirty="0"/>
              <a:t>“migrate” (written in go)</a:t>
            </a:r>
          </a:p>
          <a:p>
            <a:pPr lvl="1"/>
            <a:r>
              <a:rPr lang="en-US" dirty="0">
                <a:hlinkClick r:id="rId2"/>
              </a:rPr>
              <a:t>https://github.com/golang-migrate/migrate</a:t>
            </a:r>
            <a:endParaRPr lang="en-US" dirty="0"/>
          </a:p>
          <a:p>
            <a:r>
              <a:rPr lang="en-US" dirty="0"/>
              <a:t>“</a:t>
            </a:r>
            <a:r>
              <a:rPr lang="en-US" dirty="0" err="1"/>
              <a:t>sqlx</a:t>
            </a:r>
            <a:r>
              <a:rPr lang="en-US" dirty="0"/>
              <a:t>” (written in rust)</a:t>
            </a:r>
          </a:p>
          <a:p>
            <a:pPr lvl="1"/>
            <a:r>
              <a:rPr lang="en-US" dirty="0">
                <a:hlinkClick r:id="rId3"/>
              </a:rPr>
              <a:t>https://github.com/launchbadge/sqlx</a:t>
            </a:r>
            <a:endParaRPr lang="en-US" dirty="0"/>
          </a:p>
          <a:p>
            <a:r>
              <a:rPr lang="en-US" dirty="0"/>
              <a:t>There other</a:t>
            </a:r>
          </a:p>
          <a:p>
            <a:r>
              <a:rPr lang="en-US" dirty="0"/>
              <a:t>Why </a:t>
            </a:r>
            <a:r>
              <a:rPr lang="en-US" dirty="0" err="1"/>
              <a:t>sqlx</a:t>
            </a:r>
            <a:r>
              <a:rPr lang="en-US" dirty="0"/>
              <a:t>?</a:t>
            </a:r>
          </a:p>
          <a:p>
            <a:pPr lvl="1"/>
            <a:r>
              <a:rPr lang="en-US" dirty="0"/>
              <a:t>I use it </a:t>
            </a:r>
            <a:r>
              <a:rPr lang="en-US" dirty="0">
                <a:sym typeface="Wingdings" pitchFamily="2" charset="2"/>
              </a:rPr>
              <a:t></a:t>
            </a:r>
          </a:p>
          <a:p>
            <a:pPr lvl="1"/>
            <a:r>
              <a:rPr lang="en-US" dirty="0">
                <a:sym typeface="Wingdings" pitchFamily="2" charset="2"/>
              </a:rPr>
              <a:t>I have fundamental issues with go and don’t like it as a language </a:t>
            </a:r>
            <a:endParaRPr lang="en-US" dirty="0"/>
          </a:p>
        </p:txBody>
      </p:sp>
      <p:sp>
        <p:nvSpPr>
          <p:cNvPr id="4" name="Date Placeholder 3">
            <a:extLst>
              <a:ext uri="{FF2B5EF4-FFF2-40B4-BE49-F238E27FC236}">
                <a16:creationId xmlns:a16="http://schemas.microsoft.com/office/drawing/2014/main" id="{5FEEDEBD-2F8F-B38F-D052-75C7C1650928}"/>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E926822F-212D-057B-E648-746ECE475C9C}"/>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F638F40B-E21E-57B5-7493-8D58B879915B}"/>
              </a:ext>
            </a:extLst>
          </p:cNvPr>
          <p:cNvSpPr>
            <a:spLocks noGrp="1"/>
          </p:cNvSpPr>
          <p:nvPr>
            <p:ph type="sldNum" sz="quarter" idx="12"/>
          </p:nvPr>
        </p:nvSpPr>
        <p:spPr/>
        <p:txBody>
          <a:bodyPr/>
          <a:lstStyle/>
          <a:p>
            <a:fld id="{EBF1B0AE-C905-4601-86AA-BBED6AF39D01}" type="slidenum">
              <a:rPr lang="en-US" smtClean="0"/>
              <a:t>120</a:t>
            </a:fld>
            <a:endParaRPr lang="en-US"/>
          </a:p>
        </p:txBody>
      </p:sp>
    </p:spTree>
    <p:extLst>
      <p:ext uri="{BB962C8B-B14F-4D97-AF65-F5344CB8AC3E}">
        <p14:creationId xmlns:p14="http://schemas.microsoft.com/office/powerpoint/2010/main" val="273904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5B31-BE8C-CD98-0FB7-0B0312EC36C7}"/>
              </a:ext>
            </a:extLst>
          </p:cNvPr>
          <p:cNvSpPr>
            <a:spLocks noGrp="1"/>
          </p:cNvSpPr>
          <p:nvPr>
            <p:ph type="title"/>
          </p:nvPr>
        </p:nvSpPr>
        <p:spPr/>
        <p:txBody>
          <a:bodyPr/>
          <a:lstStyle/>
          <a:p>
            <a:r>
              <a:rPr lang="en-US" dirty="0" err="1"/>
              <a:t>sqlx</a:t>
            </a:r>
            <a:r>
              <a:rPr lang="en-US" dirty="0"/>
              <a:t>-cli</a:t>
            </a:r>
          </a:p>
        </p:txBody>
      </p:sp>
      <p:sp>
        <p:nvSpPr>
          <p:cNvPr id="3" name="Content Placeholder 2">
            <a:extLst>
              <a:ext uri="{FF2B5EF4-FFF2-40B4-BE49-F238E27FC236}">
                <a16:creationId xmlns:a16="http://schemas.microsoft.com/office/drawing/2014/main" id="{3CABAA86-CC70-1AA1-6AA9-7A9417604255}"/>
              </a:ext>
            </a:extLst>
          </p:cNvPr>
          <p:cNvSpPr>
            <a:spLocks noGrp="1"/>
          </p:cNvSpPr>
          <p:nvPr>
            <p:ph idx="1"/>
          </p:nvPr>
        </p:nvSpPr>
        <p:spPr/>
        <p:txBody>
          <a:bodyPr/>
          <a:lstStyle/>
          <a:p>
            <a:r>
              <a:rPr lang="en-US" dirty="0" err="1"/>
              <a:t>sqlx</a:t>
            </a:r>
            <a:r>
              <a:rPr lang="en-US" dirty="0"/>
              <a:t> is a bigger database library, but there is a cli as well</a:t>
            </a:r>
          </a:p>
          <a:p>
            <a:pPr lvl="1"/>
            <a:r>
              <a:rPr lang="en-US" dirty="0">
                <a:hlinkClick r:id="rId2"/>
              </a:rPr>
              <a:t>https://github.com/launchbadge/sqlx/blob/main/sqlx-cli/README.md</a:t>
            </a:r>
            <a:endParaRPr lang="en-US" dirty="0"/>
          </a:p>
          <a:p>
            <a:r>
              <a:rPr lang="en-US" dirty="0"/>
              <a:t>We will use it to handle our migrations</a:t>
            </a:r>
          </a:p>
          <a:p>
            <a:pPr lvl="1"/>
            <a:r>
              <a:rPr lang="en-US" dirty="0"/>
              <a:t>Idk the most straight forward way to install if you don’t have rust</a:t>
            </a:r>
          </a:p>
          <a:p>
            <a:pPr lvl="2"/>
            <a:r>
              <a:rPr lang="en-US" dirty="0"/>
              <a:t>I’ll try to find something</a:t>
            </a:r>
          </a:p>
          <a:p>
            <a:r>
              <a:rPr lang="en-US" dirty="0"/>
              <a:t>We also need to have a DB installed</a:t>
            </a:r>
          </a:p>
          <a:p>
            <a:pPr lvl="1"/>
            <a:r>
              <a:rPr lang="en-US" dirty="0"/>
              <a:t>I have </a:t>
            </a:r>
            <a:r>
              <a:rPr lang="en-US" dirty="0" err="1"/>
              <a:t>timescaledb</a:t>
            </a:r>
            <a:r>
              <a:rPr lang="en-US" dirty="0"/>
              <a:t> installed on my system</a:t>
            </a:r>
          </a:p>
          <a:p>
            <a:pPr lvl="1"/>
            <a:r>
              <a:rPr lang="en-US" dirty="0"/>
              <a:t>Via docker</a:t>
            </a:r>
          </a:p>
          <a:p>
            <a:pPr lvl="1"/>
            <a:r>
              <a:rPr lang="en-US" dirty="0"/>
              <a:t>Notes for installation will be sent out</a:t>
            </a:r>
          </a:p>
          <a:p>
            <a:endParaRPr lang="en-US" dirty="0"/>
          </a:p>
        </p:txBody>
      </p:sp>
      <p:sp>
        <p:nvSpPr>
          <p:cNvPr id="4" name="Date Placeholder 3">
            <a:extLst>
              <a:ext uri="{FF2B5EF4-FFF2-40B4-BE49-F238E27FC236}">
                <a16:creationId xmlns:a16="http://schemas.microsoft.com/office/drawing/2014/main" id="{7CE0A0DC-2E9A-CD31-5177-22BD3C99C15E}"/>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1A6F8D15-5CBA-4C59-B821-231A8D3E032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0742B50C-595F-0150-EF17-8B798C53C8B2}"/>
              </a:ext>
            </a:extLst>
          </p:cNvPr>
          <p:cNvSpPr>
            <a:spLocks noGrp="1"/>
          </p:cNvSpPr>
          <p:nvPr>
            <p:ph type="sldNum" sz="quarter" idx="12"/>
          </p:nvPr>
        </p:nvSpPr>
        <p:spPr/>
        <p:txBody>
          <a:bodyPr/>
          <a:lstStyle/>
          <a:p>
            <a:fld id="{EBF1B0AE-C905-4601-86AA-BBED6AF39D01}" type="slidenum">
              <a:rPr lang="en-US" smtClean="0"/>
              <a:t>121</a:t>
            </a:fld>
            <a:endParaRPr lang="en-US"/>
          </a:p>
        </p:txBody>
      </p:sp>
    </p:spTree>
    <p:extLst>
      <p:ext uri="{BB962C8B-B14F-4D97-AF65-F5344CB8AC3E}">
        <p14:creationId xmlns:p14="http://schemas.microsoft.com/office/powerpoint/2010/main" val="29626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6E9A-B9A8-7273-A4C6-98B39D3405F8}"/>
              </a:ext>
            </a:extLst>
          </p:cNvPr>
          <p:cNvSpPr>
            <a:spLocks noGrp="1"/>
          </p:cNvSpPr>
          <p:nvPr>
            <p:ph type="title"/>
          </p:nvPr>
        </p:nvSpPr>
        <p:spPr/>
        <p:txBody>
          <a:bodyPr/>
          <a:lstStyle/>
          <a:p>
            <a:r>
              <a:rPr lang="en-US" dirty="0"/>
              <a:t>Environment variables</a:t>
            </a:r>
          </a:p>
        </p:txBody>
      </p:sp>
      <p:sp>
        <p:nvSpPr>
          <p:cNvPr id="3" name="Content Placeholder 2">
            <a:extLst>
              <a:ext uri="{FF2B5EF4-FFF2-40B4-BE49-F238E27FC236}">
                <a16:creationId xmlns:a16="http://schemas.microsoft.com/office/drawing/2014/main" id="{1DBB3C2E-8455-90A6-5BD5-573C4DF18C9E}"/>
              </a:ext>
            </a:extLst>
          </p:cNvPr>
          <p:cNvSpPr>
            <a:spLocks noGrp="1"/>
          </p:cNvSpPr>
          <p:nvPr>
            <p:ph idx="1"/>
          </p:nvPr>
        </p:nvSpPr>
        <p:spPr/>
        <p:txBody>
          <a:bodyPr>
            <a:normAutofit fontScale="92500" lnSpcReduction="20000"/>
          </a:bodyPr>
          <a:lstStyle/>
          <a:p>
            <a:r>
              <a:rPr lang="en-US" dirty="0"/>
              <a:t>Lots of configuration of applications is via environment variables</a:t>
            </a:r>
          </a:p>
          <a:p>
            <a:pPr lvl="1"/>
            <a:r>
              <a:rPr lang="en-US" dirty="0"/>
              <a:t>Vs. config files</a:t>
            </a:r>
          </a:p>
          <a:p>
            <a:r>
              <a:rPr lang="en-US" dirty="0"/>
              <a:t>Can be more easily secured</a:t>
            </a:r>
          </a:p>
          <a:p>
            <a:pPr lvl="1"/>
            <a:r>
              <a:rPr lang="en-US" dirty="0"/>
              <a:t>Easier to ensure they are kept out of source control!</a:t>
            </a:r>
          </a:p>
          <a:p>
            <a:pPr lvl="1"/>
            <a:r>
              <a:rPr lang="en-US" dirty="0"/>
              <a:t>Can be easily changed via a variety of other deployment mechanisms</a:t>
            </a:r>
          </a:p>
          <a:p>
            <a:r>
              <a:rPr lang="en-US" dirty="0"/>
              <a:t>Lots of programs will read from a .env file</a:t>
            </a:r>
          </a:p>
          <a:p>
            <a:pPr lvl="1"/>
            <a:r>
              <a:rPr lang="en-US" dirty="0"/>
              <a:t>This makes local development a lot easier</a:t>
            </a:r>
          </a:p>
          <a:p>
            <a:r>
              <a:rPr lang="en-US" dirty="0"/>
              <a:t>Unix shells</a:t>
            </a:r>
          </a:p>
          <a:p>
            <a:pPr lvl="1"/>
            <a:r>
              <a:rPr lang="en-US" dirty="0"/>
              <a:t>VARIABLE_NAME_=whatever ./program-to-run</a:t>
            </a:r>
          </a:p>
          <a:p>
            <a:r>
              <a:rPr lang="en-US" dirty="0" err="1"/>
              <a:t>Powershell</a:t>
            </a:r>
            <a:endParaRPr lang="en-US" dirty="0"/>
          </a:p>
          <a:p>
            <a:pPr lvl="1"/>
            <a:r>
              <a:rPr lang="en-US" dirty="0"/>
              <a:t>???</a:t>
            </a:r>
          </a:p>
          <a:p>
            <a:r>
              <a:rPr lang="en-US" dirty="0"/>
              <a:t>DATABASE_URL=&lt;connection string&gt;</a:t>
            </a:r>
          </a:p>
        </p:txBody>
      </p:sp>
      <p:sp>
        <p:nvSpPr>
          <p:cNvPr id="4" name="Date Placeholder 3">
            <a:extLst>
              <a:ext uri="{FF2B5EF4-FFF2-40B4-BE49-F238E27FC236}">
                <a16:creationId xmlns:a16="http://schemas.microsoft.com/office/drawing/2014/main" id="{852504D8-0410-381D-4AB3-7C02440F1994}"/>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005A9F83-DA61-B45C-8F08-2020A353C383}"/>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B86F67A-5E64-1AA2-78EB-2F8A603B0DD5}"/>
              </a:ext>
            </a:extLst>
          </p:cNvPr>
          <p:cNvSpPr>
            <a:spLocks noGrp="1"/>
          </p:cNvSpPr>
          <p:nvPr>
            <p:ph type="sldNum" sz="quarter" idx="12"/>
          </p:nvPr>
        </p:nvSpPr>
        <p:spPr/>
        <p:txBody>
          <a:bodyPr/>
          <a:lstStyle/>
          <a:p>
            <a:fld id="{EBF1B0AE-C905-4601-86AA-BBED6AF39D01}" type="slidenum">
              <a:rPr lang="en-US" smtClean="0"/>
              <a:t>122</a:t>
            </a:fld>
            <a:endParaRPr lang="en-US"/>
          </a:p>
        </p:txBody>
      </p:sp>
    </p:spTree>
    <p:extLst>
      <p:ext uri="{BB962C8B-B14F-4D97-AF65-F5344CB8AC3E}">
        <p14:creationId xmlns:p14="http://schemas.microsoft.com/office/powerpoint/2010/main" val="37160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0709-647A-821C-3BE5-984AE99E7738}"/>
              </a:ext>
            </a:extLst>
          </p:cNvPr>
          <p:cNvSpPr>
            <a:spLocks noGrp="1"/>
          </p:cNvSpPr>
          <p:nvPr>
            <p:ph type="title"/>
          </p:nvPr>
        </p:nvSpPr>
        <p:spPr/>
        <p:txBody>
          <a:bodyPr/>
          <a:lstStyle/>
          <a:p>
            <a:r>
              <a:rPr lang="en-US" dirty="0"/>
              <a:t>Creating a migration</a:t>
            </a:r>
          </a:p>
        </p:txBody>
      </p:sp>
      <p:sp>
        <p:nvSpPr>
          <p:cNvPr id="3" name="Content Placeholder 2">
            <a:extLst>
              <a:ext uri="{FF2B5EF4-FFF2-40B4-BE49-F238E27FC236}">
                <a16:creationId xmlns:a16="http://schemas.microsoft.com/office/drawing/2014/main" id="{15F30899-003F-4902-0920-D3F0FFBBA1F9}"/>
              </a:ext>
            </a:extLst>
          </p:cNvPr>
          <p:cNvSpPr>
            <a:spLocks noGrp="1"/>
          </p:cNvSpPr>
          <p:nvPr>
            <p:ph idx="1"/>
          </p:nvPr>
        </p:nvSpPr>
        <p:spPr/>
        <p:txBody>
          <a:bodyPr/>
          <a:lstStyle/>
          <a:p>
            <a:r>
              <a:rPr lang="en-US" dirty="0" err="1"/>
              <a:t>sqlx</a:t>
            </a:r>
            <a:r>
              <a:rPr lang="en-US" dirty="0"/>
              <a:t> migrate add -r --source /path/you/want/migrations ”some name”</a:t>
            </a:r>
          </a:p>
          <a:p>
            <a:pPr lvl="1"/>
            <a:r>
              <a:rPr lang="en-US" dirty="0"/>
              <a:t>-r </a:t>
            </a:r>
            <a:r>
              <a:rPr lang="en-US" dirty="0">
                <a:sym typeface="Wingdings" pitchFamily="2" charset="2"/>
              </a:rPr>
              <a:t> reversable (there will be an up and down migration)</a:t>
            </a:r>
          </a:p>
          <a:p>
            <a:pPr lvl="1"/>
            <a:r>
              <a:rPr lang="en-US" dirty="0">
                <a:sym typeface="Wingdings" pitchFamily="2" charset="2"/>
              </a:rPr>
              <a:t>--source  if you want your migrations to be in a specific directory</a:t>
            </a:r>
          </a:p>
          <a:p>
            <a:r>
              <a:rPr lang="en-US" dirty="0">
                <a:sym typeface="Wingdings" pitchFamily="2" charset="2"/>
              </a:rPr>
              <a:t>The migration is just a </a:t>
            </a:r>
            <a:r>
              <a:rPr lang="en-US" dirty="0" err="1">
                <a:sym typeface="Wingdings" pitchFamily="2" charset="2"/>
              </a:rPr>
              <a:t>sql</a:t>
            </a:r>
            <a:r>
              <a:rPr lang="en-US" dirty="0">
                <a:sym typeface="Wingdings" pitchFamily="2" charset="2"/>
              </a:rPr>
              <a:t> script</a:t>
            </a:r>
          </a:p>
        </p:txBody>
      </p:sp>
      <p:pic>
        <p:nvPicPr>
          <p:cNvPr id="4" name="Picture 3">
            <a:extLst>
              <a:ext uri="{FF2B5EF4-FFF2-40B4-BE49-F238E27FC236}">
                <a16:creationId xmlns:a16="http://schemas.microsoft.com/office/drawing/2014/main" id="{B7F3C897-5A6C-4984-ECCC-4BA8CBE6F2DD}"/>
              </a:ext>
            </a:extLst>
          </p:cNvPr>
          <p:cNvPicPr>
            <a:picLocks noChangeAspect="1"/>
          </p:cNvPicPr>
          <p:nvPr/>
        </p:nvPicPr>
        <p:blipFill>
          <a:blip r:embed="rId2"/>
          <a:stretch>
            <a:fillRect/>
          </a:stretch>
        </p:blipFill>
        <p:spPr>
          <a:xfrm>
            <a:off x="1385130" y="4134679"/>
            <a:ext cx="9421739" cy="1876010"/>
          </a:xfrm>
          <a:prstGeom prst="rect">
            <a:avLst/>
          </a:prstGeom>
        </p:spPr>
      </p:pic>
      <p:sp>
        <p:nvSpPr>
          <p:cNvPr id="5" name="Date Placeholder 4">
            <a:extLst>
              <a:ext uri="{FF2B5EF4-FFF2-40B4-BE49-F238E27FC236}">
                <a16:creationId xmlns:a16="http://schemas.microsoft.com/office/drawing/2014/main" id="{6419B2F9-0FF4-8BBB-6433-B328E0E97F05}"/>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B1900F8B-0720-0105-962C-E8AD5D3B8F0A}"/>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BF1D1884-E7C4-31D1-6752-4E5CBE4DC141}"/>
              </a:ext>
            </a:extLst>
          </p:cNvPr>
          <p:cNvSpPr>
            <a:spLocks noGrp="1"/>
          </p:cNvSpPr>
          <p:nvPr>
            <p:ph type="sldNum" sz="quarter" idx="12"/>
          </p:nvPr>
        </p:nvSpPr>
        <p:spPr/>
        <p:txBody>
          <a:bodyPr/>
          <a:lstStyle/>
          <a:p>
            <a:fld id="{EBF1B0AE-C905-4601-86AA-BBED6AF39D01}" type="slidenum">
              <a:rPr lang="en-US" smtClean="0"/>
              <a:t>123</a:t>
            </a:fld>
            <a:endParaRPr lang="en-US"/>
          </a:p>
        </p:txBody>
      </p:sp>
    </p:spTree>
    <p:extLst>
      <p:ext uri="{BB962C8B-B14F-4D97-AF65-F5344CB8AC3E}">
        <p14:creationId xmlns:p14="http://schemas.microsoft.com/office/powerpoint/2010/main" val="314000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7490-35F5-F933-ACB8-8D3FBE5B3E4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F57B744-2035-5A5B-2E93-6705B34DB98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E802AE-6D1E-66FE-84F6-F022D6183A1D}"/>
              </a:ext>
            </a:extLst>
          </p:cNvPr>
          <p:cNvPicPr>
            <a:picLocks noChangeAspect="1"/>
          </p:cNvPicPr>
          <p:nvPr/>
        </p:nvPicPr>
        <p:blipFill>
          <a:blip r:embed="rId2"/>
          <a:stretch>
            <a:fillRect/>
          </a:stretch>
        </p:blipFill>
        <p:spPr>
          <a:xfrm>
            <a:off x="448051" y="1442211"/>
            <a:ext cx="11295897" cy="4351338"/>
          </a:xfrm>
          <a:prstGeom prst="rect">
            <a:avLst/>
          </a:prstGeom>
        </p:spPr>
      </p:pic>
      <p:sp>
        <p:nvSpPr>
          <p:cNvPr id="5" name="Date Placeholder 4">
            <a:extLst>
              <a:ext uri="{FF2B5EF4-FFF2-40B4-BE49-F238E27FC236}">
                <a16:creationId xmlns:a16="http://schemas.microsoft.com/office/drawing/2014/main" id="{E7EEDA3E-5765-9241-E4B0-241B28474D7A}"/>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39263AB0-A2D7-9601-6DB8-B6A404EC6072}"/>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52C6677B-A9A1-97B6-CCA0-117CFDD99586}"/>
              </a:ext>
            </a:extLst>
          </p:cNvPr>
          <p:cNvSpPr>
            <a:spLocks noGrp="1"/>
          </p:cNvSpPr>
          <p:nvPr>
            <p:ph type="sldNum" sz="quarter" idx="12"/>
          </p:nvPr>
        </p:nvSpPr>
        <p:spPr/>
        <p:txBody>
          <a:bodyPr/>
          <a:lstStyle/>
          <a:p>
            <a:fld id="{EBF1B0AE-C905-4601-86AA-BBED6AF39D01}" type="slidenum">
              <a:rPr lang="en-US" smtClean="0"/>
              <a:t>124</a:t>
            </a:fld>
            <a:endParaRPr lang="en-US"/>
          </a:p>
        </p:txBody>
      </p:sp>
    </p:spTree>
    <p:extLst>
      <p:ext uri="{BB962C8B-B14F-4D97-AF65-F5344CB8AC3E}">
        <p14:creationId xmlns:p14="http://schemas.microsoft.com/office/powerpoint/2010/main" val="136253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sp>
        <p:nvSpPr>
          <p:cNvPr id="3" name="Content Placeholder 2"/>
          <p:cNvSpPr>
            <a:spLocks noGrp="1"/>
          </p:cNvSpPr>
          <p:nvPr>
            <p:ph idx="1"/>
          </p:nvPr>
        </p:nvSpPr>
        <p:spPr/>
        <p:txBody>
          <a:bodyPr/>
          <a:lstStyle/>
          <a:p>
            <a:r>
              <a:rPr lang="en-US" dirty="0"/>
              <a:t>An “original poster” (OP) creates a new thread by making a post</a:t>
            </a:r>
          </a:p>
          <a:p>
            <a:pPr lvl="1"/>
            <a:r>
              <a:rPr lang="en-US" dirty="0"/>
              <a:t>Single image attached</a:t>
            </a:r>
          </a:p>
          <a:p>
            <a:r>
              <a:rPr lang="en-US" dirty="0"/>
              <a:t>Other users can reply</a:t>
            </a:r>
          </a:p>
          <a:p>
            <a:pPr lvl="1"/>
            <a:r>
              <a:rPr lang="en-US" dirty="0"/>
              <a:t>With or without images, and possibly add references to previous posts, quote text, etc. </a:t>
            </a:r>
          </a:p>
          <a:p>
            <a:pPr lvl="2"/>
            <a:r>
              <a:rPr lang="en-US" dirty="0"/>
              <a:t>NB: Quotations are </a:t>
            </a:r>
            <a:r>
              <a:rPr lang="en-US" i="1" dirty="0"/>
              <a:t>implied </a:t>
            </a:r>
            <a:r>
              <a:rPr lang="en-US" dirty="0"/>
              <a:t>by the &gt; symbol, as users regularly use it to put words in other posters’ mouths</a:t>
            </a:r>
          </a:p>
          <a:p>
            <a:pPr lvl="1"/>
            <a:r>
              <a:rPr lang="en-US" dirty="0"/>
              <a:t>No likes, share, favorites, etc.</a:t>
            </a:r>
          </a:p>
          <a:p>
            <a:pPr lvl="2"/>
            <a:r>
              <a:rPr lang="en-US" dirty="0"/>
              <a:t>No validation from other users except more posts!</a:t>
            </a:r>
          </a:p>
          <a:p>
            <a:pPr lvl="1"/>
            <a:endParaRPr lang="en-US" dirty="0"/>
          </a:p>
          <a:p>
            <a:endParaRPr lang="en-US" dirty="0"/>
          </a:p>
        </p:txBody>
      </p:sp>
      <p:sp>
        <p:nvSpPr>
          <p:cNvPr id="6" name="Date Placeholder 5"/>
          <p:cNvSpPr>
            <a:spLocks noGrp="1"/>
          </p:cNvSpPr>
          <p:nvPr>
            <p:ph type="dt" sz="half" idx="10"/>
          </p:nvPr>
        </p:nvSpPr>
        <p:spPr/>
        <p:txBody>
          <a:bodyPr/>
          <a:lstStyle/>
          <a:p>
            <a:r>
              <a:rPr lang="en-US"/>
              <a:t>2023-11-06</a:t>
            </a:r>
          </a:p>
        </p:txBody>
      </p:sp>
      <p:sp>
        <p:nvSpPr>
          <p:cNvPr id="8" name="Footer Placeholder 7"/>
          <p:cNvSpPr>
            <a:spLocks noGrp="1"/>
          </p:cNvSpPr>
          <p:nvPr>
            <p:ph type="ftr" sz="quarter" idx="11"/>
          </p:nvPr>
        </p:nvSpPr>
        <p:spPr/>
        <p:txBody>
          <a:bodyPr/>
          <a:lstStyle/>
          <a:p>
            <a:r>
              <a:rPr lang="de-DE"/>
              <a:t>ASONAM 2023</a:t>
            </a:r>
            <a:endParaRPr lang="en-US"/>
          </a:p>
        </p:txBody>
      </p:sp>
      <p:sp>
        <p:nvSpPr>
          <p:cNvPr id="7" name="Slide Number Placeholder 6"/>
          <p:cNvSpPr>
            <a:spLocks noGrp="1"/>
          </p:cNvSpPr>
          <p:nvPr>
            <p:ph type="sldNum" sz="quarter" idx="12"/>
          </p:nvPr>
        </p:nvSpPr>
        <p:spPr/>
        <p:txBody>
          <a:bodyPr/>
          <a:lstStyle/>
          <a:p>
            <a:fld id="{BC3A15B9-99FF-284C-A250-FDD1EE1B9F5A}" type="slidenum">
              <a:rPr lang="en-US" smtClean="0"/>
              <a:t>13</a:t>
            </a:fld>
            <a:endParaRPr lang="en-US"/>
          </a:p>
        </p:txBody>
      </p:sp>
    </p:spTree>
    <p:extLst>
      <p:ext uri="{BB962C8B-B14F-4D97-AF65-F5344CB8AC3E}">
        <p14:creationId xmlns:p14="http://schemas.microsoft.com/office/powerpoint/2010/main" val="27409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Boards</a:t>
            </a:r>
          </a:p>
        </p:txBody>
      </p:sp>
      <p:sp>
        <p:nvSpPr>
          <p:cNvPr id="3" name="Content Placeholder 2"/>
          <p:cNvSpPr>
            <a:spLocks noGrp="1"/>
          </p:cNvSpPr>
          <p:nvPr>
            <p:ph idx="1"/>
          </p:nvPr>
        </p:nvSpPr>
        <p:spPr>
          <a:xfrm>
            <a:off x="2152650" y="1476103"/>
            <a:ext cx="7886700" cy="4700860"/>
          </a:xfrm>
        </p:spPr>
        <p:txBody>
          <a:bodyPr/>
          <a:lstStyle/>
          <a:p>
            <a:r>
              <a:rPr lang="en-US" dirty="0"/>
              <a:t>4chan separates conversation into different areas of interests known as “boards” </a:t>
            </a:r>
          </a:p>
          <a:p>
            <a:pPr lvl="1"/>
            <a:r>
              <a:rPr lang="en-US" b="1" dirty="0"/>
              <a:t>This paper focused on /pol/ (politically incorrect)</a:t>
            </a:r>
          </a:p>
          <a:p>
            <a:pPr lvl="1"/>
            <a:r>
              <a:rPr lang="en-US" dirty="0"/>
              <a:t>Also looked at /</a:t>
            </a:r>
            <a:r>
              <a:rPr lang="en-US" dirty="0" err="1"/>
              <a:t>sp</a:t>
            </a:r>
            <a:r>
              <a:rPr lang="en-US" dirty="0"/>
              <a:t>/ (sport) and and /int/ (international) for comparison</a:t>
            </a:r>
          </a:p>
          <a:p>
            <a:endParaRPr lang="en-US" dirty="0"/>
          </a:p>
        </p:txBody>
      </p:sp>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FA5FC7F0-963D-004D-BAC7-79B4DB5E297C}" type="slidenum">
              <a:rPr lang="en-US" smtClean="0"/>
              <a:t>14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223" y="3449229"/>
            <a:ext cx="6929554" cy="2907122"/>
          </a:xfrm>
          <a:prstGeom prst="rect">
            <a:avLst/>
          </a:prstGeom>
        </p:spPr>
      </p:pic>
    </p:spTree>
    <p:extLst>
      <p:ext uri="{BB962C8B-B14F-4D97-AF65-F5344CB8AC3E}">
        <p14:creationId xmlns:p14="http://schemas.microsoft.com/office/powerpoint/2010/main" val="156570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 - Politically Incorrect</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1578" y="1896079"/>
            <a:ext cx="9053136" cy="4235315"/>
          </a:xfrm>
        </p:spPr>
      </p:pic>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FA5FC7F0-963D-004D-BAC7-79B4DB5E297C}" type="slidenum">
              <a:rPr lang="en-US" smtClean="0"/>
              <a:t>15</a:t>
            </a:fld>
            <a:endParaRPr lang="en-US"/>
          </a:p>
        </p:txBody>
      </p:sp>
    </p:spTree>
    <p:extLst>
      <p:ext uri="{BB962C8B-B14F-4D97-AF65-F5344CB8AC3E}">
        <p14:creationId xmlns:p14="http://schemas.microsoft.com/office/powerpoint/2010/main" val="394152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 - Politically Incorrect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578" y="1896079"/>
            <a:ext cx="9053136" cy="4235315"/>
          </a:xfrm>
        </p:spPr>
      </p:pic>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FA5FC7F0-963D-004D-BAC7-79B4DB5E297C}" type="slidenum">
              <a:rPr lang="en-US" smtClean="0"/>
              <a:t>16</a:t>
            </a:fld>
            <a:endParaRPr lang="en-US"/>
          </a:p>
        </p:txBody>
      </p:sp>
      <p:sp>
        <p:nvSpPr>
          <p:cNvPr id="8" name="Explosion 2 4"/>
          <p:cNvSpPr/>
          <p:nvPr/>
        </p:nvSpPr>
        <p:spPr>
          <a:xfrm>
            <a:off x="2890718" y="938843"/>
            <a:ext cx="6571116" cy="4944888"/>
          </a:xfrm>
          <a:custGeom>
            <a:avLst/>
            <a:gdLst>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7157 w 21600"/>
              <a:gd name="connsiteY11" fmla="*/ 18954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5647 w 21600"/>
              <a:gd name="connsiteY10" fmla="*/ 14732 h 21600"/>
              <a:gd name="connsiteX11" fmla="*/ 17157 w 21600"/>
              <a:gd name="connsiteY11" fmla="*/ 18954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5647 w 21600"/>
              <a:gd name="connsiteY10" fmla="*/ 14732 h 21600"/>
              <a:gd name="connsiteX11" fmla="*/ 17157 w 21600"/>
              <a:gd name="connsiteY11" fmla="*/ 18954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4486 w 21600"/>
              <a:gd name="connsiteY24" fmla="*/ 7053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4901 w 21999"/>
              <a:gd name="connsiteY25" fmla="*/ 3625 h 21600"/>
              <a:gd name="connsiteX26" fmla="*/ 8949 w 21999"/>
              <a:gd name="connsiteY26" fmla="*/ 6382 h 21600"/>
              <a:gd name="connsiteX27" fmla="*/ 10121 w 21999"/>
              <a:gd name="connsiteY27" fmla="*/ 1887 h 21600"/>
              <a:gd name="connsiteX28" fmla="*/ 11861 w 21999"/>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5465 w 21999"/>
              <a:gd name="connsiteY25" fmla="*/ 1495 h 21600"/>
              <a:gd name="connsiteX26" fmla="*/ 8949 w 21999"/>
              <a:gd name="connsiteY26" fmla="*/ 6382 h 21600"/>
              <a:gd name="connsiteX27" fmla="*/ 10121 w 21999"/>
              <a:gd name="connsiteY27" fmla="*/ 1887 h 21600"/>
              <a:gd name="connsiteX28" fmla="*/ 11861 w 21999"/>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3290 w 21999"/>
              <a:gd name="connsiteY25" fmla="*/ 894 h 21600"/>
              <a:gd name="connsiteX26" fmla="*/ 8949 w 21999"/>
              <a:gd name="connsiteY26" fmla="*/ 6382 h 21600"/>
              <a:gd name="connsiteX27" fmla="*/ 10121 w 21999"/>
              <a:gd name="connsiteY27" fmla="*/ 1887 h 21600"/>
              <a:gd name="connsiteX28" fmla="*/ 11861 w 21999"/>
              <a:gd name="connsiteY28" fmla="*/ 4342 h 21600"/>
              <a:gd name="connsiteX0" fmla="*/ 11861 w 21999"/>
              <a:gd name="connsiteY0" fmla="*/ 4342 h 21600"/>
              <a:gd name="connsiteX1" fmla="*/ 15189 w 21999"/>
              <a:gd name="connsiteY1" fmla="*/ 0 h 21600"/>
              <a:gd name="connsiteX2" fmla="*/ 14924 w 21999"/>
              <a:gd name="connsiteY2" fmla="*/ 5777 h 21600"/>
              <a:gd name="connsiteX3" fmla="*/ 18406 w 21999"/>
              <a:gd name="connsiteY3" fmla="*/ 3172 h 21600"/>
              <a:gd name="connsiteX4" fmla="*/ 16779 w 21999"/>
              <a:gd name="connsiteY4" fmla="*/ 6532 h 21600"/>
              <a:gd name="connsiteX5" fmla="*/ 21999 w 21999"/>
              <a:gd name="connsiteY5" fmla="*/ 6645 h 21600"/>
              <a:gd name="connsiteX6" fmla="*/ 17384 w 21999"/>
              <a:gd name="connsiteY6" fmla="*/ 9402 h 21600"/>
              <a:gd name="connsiteX7" fmla="*/ 18669 w 21999"/>
              <a:gd name="connsiteY7" fmla="*/ 11290 h 21600"/>
              <a:gd name="connsiteX8" fmla="*/ 16779 w 21999"/>
              <a:gd name="connsiteY8" fmla="*/ 12310 h 21600"/>
              <a:gd name="connsiteX9" fmla="*/ 19276 w 21999"/>
              <a:gd name="connsiteY9" fmla="*/ 15632 h 21600"/>
              <a:gd name="connsiteX10" fmla="*/ 16046 w 21999"/>
              <a:gd name="connsiteY10" fmla="*/ 14732 h 21600"/>
              <a:gd name="connsiteX11" fmla="*/ 17556 w 21999"/>
              <a:gd name="connsiteY11" fmla="*/ 18954 h 21600"/>
              <a:gd name="connsiteX12" fmla="*/ 12579 w 21999"/>
              <a:gd name="connsiteY12" fmla="*/ 15935 h 21600"/>
              <a:gd name="connsiteX13" fmla="*/ 12011 w 21999"/>
              <a:gd name="connsiteY13" fmla="*/ 18842 h 21600"/>
              <a:gd name="connsiteX14" fmla="*/ 10271 w 21999"/>
              <a:gd name="connsiteY14" fmla="*/ 17370 h 21600"/>
              <a:gd name="connsiteX15" fmla="*/ 9099 w 21999"/>
              <a:gd name="connsiteY15" fmla="*/ 19712 h 21600"/>
              <a:gd name="connsiteX16" fmla="*/ 7926 w 21999"/>
              <a:gd name="connsiteY16" fmla="*/ 18125 h 21600"/>
              <a:gd name="connsiteX17" fmla="*/ 5316 w 21999"/>
              <a:gd name="connsiteY17" fmla="*/ 21600 h 21600"/>
              <a:gd name="connsiteX18" fmla="*/ 5204 w 21999"/>
              <a:gd name="connsiteY18" fmla="*/ 18240 h 21600"/>
              <a:gd name="connsiteX19" fmla="*/ 1684 w 21999"/>
              <a:gd name="connsiteY19" fmla="*/ 17825 h 21600"/>
              <a:gd name="connsiteX20" fmla="*/ 3729 w 21999"/>
              <a:gd name="connsiteY20" fmla="*/ 15370 h 21600"/>
              <a:gd name="connsiteX21" fmla="*/ 399 w 21999"/>
              <a:gd name="connsiteY21" fmla="*/ 12877 h 21600"/>
              <a:gd name="connsiteX22" fmla="*/ 4334 w 21999"/>
              <a:gd name="connsiteY22" fmla="*/ 11592 h 21600"/>
              <a:gd name="connsiteX23" fmla="*/ 0 w 21999"/>
              <a:gd name="connsiteY23" fmla="*/ 8871 h 21600"/>
              <a:gd name="connsiteX24" fmla="*/ 4885 w 21999"/>
              <a:gd name="connsiteY24" fmla="*/ 7053 h 21600"/>
              <a:gd name="connsiteX25" fmla="*/ 3290 w 21999"/>
              <a:gd name="connsiteY25" fmla="*/ 894 h 21600"/>
              <a:gd name="connsiteX26" fmla="*/ 8506 w 21999"/>
              <a:gd name="connsiteY26" fmla="*/ 5071 h 21600"/>
              <a:gd name="connsiteX27" fmla="*/ 10121 w 21999"/>
              <a:gd name="connsiteY27" fmla="*/ 1887 h 21600"/>
              <a:gd name="connsiteX28" fmla="*/ 11861 w 21999"/>
              <a:gd name="connsiteY28" fmla="*/ 4342 h 21600"/>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7384 w 21999"/>
              <a:gd name="connsiteY6" fmla="*/ 10245 h 22443"/>
              <a:gd name="connsiteX7" fmla="*/ 18669 w 21999"/>
              <a:gd name="connsiteY7" fmla="*/ 12133 h 22443"/>
              <a:gd name="connsiteX8" fmla="*/ 16779 w 21999"/>
              <a:gd name="connsiteY8" fmla="*/ 13153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7384 w 21999"/>
              <a:gd name="connsiteY6" fmla="*/ 10245 h 22443"/>
              <a:gd name="connsiteX7" fmla="*/ 18669 w 21999"/>
              <a:gd name="connsiteY7" fmla="*/ 12133 h 22443"/>
              <a:gd name="connsiteX8" fmla="*/ 18068 w 21999"/>
              <a:gd name="connsiteY8" fmla="*/ 14136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18669 w 21999"/>
              <a:gd name="connsiteY7" fmla="*/ 12133 h 22443"/>
              <a:gd name="connsiteX8" fmla="*/ 18068 w 21999"/>
              <a:gd name="connsiteY8" fmla="*/ 14136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8068 w 21999"/>
              <a:gd name="connsiteY8" fmla="*/ 14136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7504 w 21999"/>
              <a:gd name="connsiteY8" fmla="*/ 12061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6739 w 21999"/>
              <a:gd name="connsiteY8" fmla="*/ 12498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 name="connsiteX0" fmla="*/ 11861 w 21999"/>
              <a:gd name="connsiteY0" fmla="*/ 5185 h 22443"/>
              <a:gd name="connsiteX1" fmla="*/ 15189 w 21999"/>
              <a:gd name="connsiteY1" fmla="*/ 843 h 22443"/>
              <a:gd name="connsiteX2" fmla="*/ 14924 w 21999"/>
              <a:gd name="connsiteY2" fmla="*/ 6620 h 22443"/>
              <a:gd name="connsiteX3" fmla="*/ 18406 w 21999"/>
              <a:gd name="connsiteY3" fmla="*/ 4015 h 22443"/>
              <a:gd name="connsiteX4" fmla="*/ 16779 w 21999"/>
              <a:gd name="connsiteY4" fmla="*/ 7375 h 22443"/>
              <a:gd name="connsiteX5" fmla="*/ 21999 w 21999"/>
              <a:gd name="connsiteY5" fmla="*/ 7488 h 22443"/>
              <a:gd name="connsiteX6" fmla="*/ 18552 w 21999"/>
              <a:gd name="connsiteY6" fmla="*/ 9098 h 22443"/>
              <a:gd name="connsiteX7" fmla="*/ 21529 w 21999"/>
              <a:gd name="connsiteY7" fmla="*/ 10822 h 22443"/>
              <a:gd name="connsiteX8" fmla="*/ 17102 w 21999"/>
              <a:gd name="connsiteY8" fmla="*/ 12553 h 22443"/>
              <a:gd name="connsiteX9" fmla="*/ 19276 w 21999"/>
              <a:gd name="connsiteY9" fmla="*/ 16475 h 22443"/>
              <a:gd name="connsiteX10" fmla="*/ 16046 w 21999"/>
              <a:gd name="connsiteY10" fmla="*/ 15575 h 22443"/>
              <a:gd name="connsiteX11" fmla="*/ 17556 w 21999"/>
              <a:gd name="connsiteY11" fmla="*/ 19797 h 22443"/>
              <a:gd name="connsiteX12" fmla="*/ 12579 w 21999"/>
              <a:gd name="connsiteY12" fmla="*/ 16778 h 22443"/>
              <a:gd name="connsiteX13" fmla="*/ 12011 w 21999"/>
              <a:gd name="connsiteY13" fmla="*/ 19685 h 22443"/>
              <a:gd name="connsiteX14" fmla="*/ 10271 w 21999"/>
              <a:gd name="connsiteY14" fmla="*/ 18213 h 22443"/>
              <a:gd name="connsiteX15" fmla="*/ 9099 w 21999"/>
              <a:gd name="connsiteY15" fmla="*/ 20555 h 22443"/>
              <a:gd name="connsiteX16" fmla="*/ 7926 w 21999"/>
              <a:gd name="connsiteY16" fmla="*/ 18968 h 22443"/>
              <a:gd name="connsiteX17" fmla="*/ 5316 w 21999"/>
              <a:gd name="connsiteY17" fmla="*/ 22443 h 22443"/>
              <a:gd name="connsiteX18" fmla="*/ 5204 w 21999"/>
              <a:gd name="connsiteY18" fmla="*/ 19083 h 22443"/>
              <a:gd name="connsiteX19" fmla="*/ 1684 w 21999"/>
              <a:gd name="connsiteY19" fmla="*/ 18668 h 22443"/>
              <a:gd name="connsiteX20" fmla="*/ 3729 w 21999"/>
              <a:gd name="connsiteY20" fmla="*/ 16213 h 22443"/>
              <a:gd name="connsiteX21" fmla="*/ 399 w 21999"/>
              <a:gd name="connsiteY21" fmla="*/ 13720 h 22443"/>
              <a:gd name="connsiteX22" fmla="*/ 4334 w 21999"/>
              <a:gd name="connsiteY22" fmla="*/ 12435 h 22443"/>
              <a:gd name="connsiteX23" fmla="*/ 0 w 21999"/>
              <a:gd name="connsiteY23" fmla="*/ 9714 h 22443"/>
              <a:gd name="connsiteX24" fmla="*/ 4885 w 21999"/>
              <a:gd name="connsiteY24" fmla="*/ 7896 h 22443"/>
              <a:gd name="connsiteX25" fmla="*/ 3290 w 21999"/>
              <a:gd name="connsiteY25" fmla="*/ 1737 h 22443"/>
              <a:gd name="connsiteX26" fmla="*/ 8506 w 21999"/>
              <a:gd name="connsiteY26" fmla="*/ 5914 h 22443"/>
              <a:gd name="connsiteX27" fmla="*/ 10282 w 21999"/>
              <a:gd name="connsiteY27" fmla="*/ 0 h 22443"/>
              <a:gd name="connsiteX28" fmla="*/ 11861 w 21999"/>
              <a:gd name="connsiteY28" fmla="*/ 5185 h 2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9" h="22443">
                <a:moveTo>
                  <a:pt x="11861" y="5185"/>
                </a:moveTo>
                <a:lnTo>
                  <a:pt x="15189" y="843"/>
                </a:lnTo>
                <a:cubicBezTo>
                  <a:pt x="15101" y="2769"/>
                  <a:pt x="15012" y="4694"/>
                  <a:pt x="14924" y="6620"/>
                </a:cubicBezTo>
                <a:lnTo>
                  <a:pt x="18406" y="4015"/>
                </a:lnTo>
                <a:lnTo>
                  <a:pt x="16779" y="7375"/>
                </a:lnTo>
                <a:lnTo>
                  <a:pt x="21999" y="7488"/>
                </a:lnTo>
                <a:lnTo>
                  <a:pt x="18552" y="9098"/>
                </a:lnTo>
                <a:lnTo>
                  <a:pt x="21529" y="10822"/>
                </a:lnTo>
                <a:lnTo>
                  <a:pt x="17102" y="12553"/>
                </a:lnTo>
                <a:lnTo>
                  <a:pt x="19276" y="16475"/>
                </a:lnTo>
                <a:lnTo>
                  <a:pt x="16046" y="15575"/>
                </a:lnTo>
                <a:cubicBezTo>
                  <a:pt x="16147" y="16582"/>
                  <a:pt x="17455" y="18790"/>
                  <a:pt x="17556" y="19797"/>
                </a:cubicBezTo>
                <a:lnTo>
                  <a:pt x="12579" y="16778"/>
                </a:lnTo>
                <a:lnTo>
                  <a:pt x="12011" y="19685"/>
                </a:lnTo>
                <a:lnTo>
                  <a:pt x="10271" y="18213"/>
                </a:lnTo>
                <a:lnTo>
                  <a:pt x="9099" y="20555"/>
                </a:lnTo>
                <a:lnTo>
                  <a:pt x="7926" y="18968"/>
                </a:lnTo>
                <a:lnTo>
                  <a:pt x="5316" y="22443"/>
                </a:lnTo>
                <a:cubicBezTo>
                  <a:pt x="5279" y="21323"/>
                  <a:pt x="5241" y="20203"/>
                  <a:pt x="5204" y="19083"/>
                </a:cubicBezTo>
                <a:lnTo>
                  <a:pt x="1684" y="18668"/>
                </a:lnTo>
                <a:lnTo>
                  <a:pt x="3729" y="16213"/>
                </a:lnTo>
                <a:lnTo>
                  <a:pt x="399" y="13720"/>
                </a:lnTo>
                <a:lnTo>
                  <a:pt x="4334" y="12435"/>
                </a:lnTo>
                <a:lnTo>
                  <a:pt x="0" y="9714"/>
                </a:lnTo>
                <a:lnTo>
                  <a:pt x="4885" y="7896"/>
                </a:lnTo>
                <a:cubicBezTo>
                  <a:pt x="4890" y="6753"/>
                  <a:pt x="3285" y="2880"/>
                  <a:pt x="3290" y="1737"/>
                </a:cubicBezTo>
                <a:lnTo>
                  <a:pt x="8506" y="5914"/>
                </a:lnTo>
                <a:lnTo>
                  <a:pt x="10282" y="0"/>
                </a:lnTo>
                <a:lnTo>
                  <a:pt x="11861" y="5185"/>
                </a:lnTo>
                <a:close/>
              </a:path>
            </a:pathLst>
          </a:cu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b="1" i="1" dirty="0">
                <a:solidFill>
                  <a:srgbClr val="FF0000"/>
                </a:solidFill>
              </a:rPr>
              <a:t>Extremely </a:t>
            </a:r>
            <a:r>
              <a:rPr lang="en-US" sz="2100" dirty="0">
                <a:solidFill>
                  <a:srgbClr val="FF0000"/>
                </a:solidFill>
              </a:rPr>
              <a:t>lax moderation</a:t>
            </a:r>
          </a:p>
          <a:p>
            <a:pPr algn="ctr"/>
            <a:endParaRPr lang="en-US" sz="2100" dirty="0">
              <a:solidFill>
                <a:srgbClr val="FF0000"/>
              </a:solidFill>
            </a:endParaRPr>
          </a:p>
          <a:p>
            <a:pPr algn="ctr"/>
            <a:r>
              <a:rPr lang="en-US" sz="2100" dirty="0">
                <a:solidFill>
                  <a:srgbClr val="FF0000"/>
                </a:solidFill>
              </a:rPr>
              <a:t>Volunteer “janitors” as well as ”admins”</a:t>
            </a:r>
          </a:p>
          <a:p>
            <a:pPr algn="ctr"/>
            <a:endParaRPr lang="en-US" sz="2100" dirty="0">
              <a:solidFill>
                <a:srgbClr val="FF0000"/>
              </a:solidFill>
            </a:endParaRPr>
          </a:p>
          <a:p>
            <a:pPr algn="ctr"/>
            <a:r>
              <a:rPr lang="en-US" sz="2100" i="1" dirty="0">
                <a:solidFill>
                  <a:srgbClr val="FF0000"/>
                </a:solidFill>
              </a:rPr>
              <a:t>Almost anything goes</a:t>
            </a:r>
          </a:p>
        </p:txBody>
      </p:sp>
    </p:spTree>
    <p:extLst>
      <p:ext uri="{BB962C8B-B14F-4D97-AF65-F5344CB8AC3E}">
        <p14:creationId xmlns:p14="http://schemas.microsoft.com/office/powerpoint/2010/main" val="854331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Bump System</a:t>
            </a:r>
          </a:p>
        </p:txBody>
      </p:sp>
      <p:sp>
        <p:nvSpPr>
          <p:cNvPr id="3" name="Content Placeholder 2"/>
          <p:cNvSpPr>
            <a:spLocks noGrp="1"/>
          </p:cNvSpPr>
          <p:nvPr>
            <p:ph idx="1"/>
          </p:nvPr>
        </p:nvSpPr>
        <p:spPr>
          <a:xfrm>
            <a:off x="3368269" y="4023362"/>
            <a:ext cx="6749459" cy="2362609"/>
          </a:xfrm>
        </p:spPr>
        <p:txBody>
          <a:bodyPr>
            <a:normAutofit fontScale="85000" lnSpcReduction="20000"/>
          </a:bodyPr>
          <a:lstStyle/>
          <a:p>
            <a:r>
              <a:rPr lang="en-US" dirty="0"/>
              <a:t>Limit each board to N live threads</a:t>
            </a:r>
          </a:p>
          <a:p>
            <a:r>
              <a:rPr lang="en-US" dirty="0"/>
              <a:t>Threads ordered by MRU</a:t>
            </a:r>
          </a:p>
          <a:p>
            <a:pPr lvl="1"/>
            <a:r>
              <a:rPr lang="en-US" dirty="0"/>
              <a:t>A new post in a thread “bumps” it up to the top</a:t>
            </a:r>
          </a:p>
          <a:p>
            <a:r>
              <a:rPr lang="en-US" dirty="0"/>
              <a:t>Create a new thread </a:t>
            </a:r>
            <a:r>
              <a:rPr lang="en-US" dirty="0">
                <a:sym typeface="Wingdings"/>
              </a:rPr>
              <a:t> An old thread dies</a:t>
            </a:r>
          </a:p>
          <a:p>
            <a:r>
              <a:rPr lang="en-US" dirty="0">
                <a:sym typeface="Wingdings"/>
              </a:rPr>
              <a:t>Bump limit</a:t>
            </a:r>
          </a:p>
          <a:p>
            <a:pPr lvl="1"/>
            <a:r>
              <a:rPr lang="en-US" dirty="0">
                <a:sym typeface="Wingdings"/>
              </a:rPr>
              <a:t>Max of times thread can be bumped</a:t>
            </a:r>
          </a:p>
          <a:p>
            <a:pPr lvl="1"/>
            <a:r>
              <a:rPr lang="en-US" dirty="0">
                <a:sym typeface="Wingdings"/>
              </a:rPr>
              <a:t>Ensures that </a:t>
            </a:r>
            <a:r>
              <a:rPr lang="en-US" i="1" dirty="0">
                <a:sym typeface="Wingdings"/>
              </a:rPr>
              <a:t>no</a:t>
            </a:r>
            <a:r>
              <a:rPr lang="en-US" dirty="0">
                <a:sym typeface="Wingdings"/>
              </a:rPr>
              <a:t> discussion will dominate forever</a:t>
            </a:r>
          </a:p>
          <a:p>
            <a:endParaRPr lang="en-US" dirty="0"/>
          </a:p>
        </p:txBody>
      </p:sp>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FA5FC7F0-963D-004D-BAC7-79B4DB5E297C}" type="slidenum">
              <a:rPr lang="en-US" smtClean="0"/>
              <a:t>17</a:t>
            </a:fld>
            <a:endParaRPr lang="en-US"/>
          </a:p>
        </p:txBody>
      </p:sp>
      <p:pic>
        <p:nvPicPr>
          <p:cNvPr id="7" name="Picture 6" descr="ALL-num-posts-per-thread-cdf-and-ccd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575" y="1393159"/>
            <a:ext cx="6137138" cy="2630202"/>
          </a:xfrm>
          <a:prstGeom prst="rect">
            <a:avLst/>
          </a:prstGeom>
        </p:spPr>
      </p:pic>
    </p:spTree>
    <p:extLst>
      <p:ext uri="{BB962C8B-B14F-4D97-AF65-F5344CB8AC3E}">
        <p14:creationId xmlns:p14="http://schemas.microsoft.com/office/powerpoint/2010/main" val="124711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Bump System</a:t>
            </a:r>
          </a:p>
        </p:txBody>
      </p:sp>
      <p:sp>
        <p:nvSpPr>
          <p:cNvPr id="3" name="Content Placeholder 2"/>
          <p:cNvSpPr>
            <a:spLocks noGrp="1"/>
          </p:cNvSpPr>
          <p:nvPr>
            <p:ph idx="1"/>
          </p:nvPr>
        </p:nvSpPr>
        <p:spPr>
          <a:xfrm>
            <a:off x="3368269" y="4023362"/>
            <a:ext cx="6749459" cy="2362609"/>
          </a:xfrm>
        </p:spPr>
        <p:txBody>
          <a:bodyPr>
            <a:normAutofit fontScale="85000" lnSpcReduction="20000"/>
          </a:bodyPr>
          <a:lstStyle/>
          <a:p>
            <a:r>
              <a:rPr lang="en-US" dirty="0"/>
              <a:t>Limit each board to N live threads</a:t>
            </a:r>
          </a:p>
          <a:p>
            <a:r>
              <a:rPr lang="en-US" dirty="0"/>
              <a:t>Threads ordered by MRU</a:t>
            </a:r>
          </a:p>
          <a:p>
            <a:pPr lvl="1"/>
            <a:r>
              <a:rPr lang="en-US" dirty="0"/>
              <a:t>A new post in a thread “bumps” it up to the top</a:t>
            </a:r>
          </a:p>
          <a:p>
            <a:r>
              <a:rPr lang="en-US" dirty="0"/>
              <a:t>Create a new thread </a:t>
            </a:r>
            <a:r>
              <a:rPr lang="en-US" dirty="0">
                <a:sym typeface="Wingdings"/>
              </a:rPr>
              <a:t> An old thread dies</a:t>
            </a:r>
          </a:p>
          <a:p>
            <a:r>
              <a:rPr lang="en-US" dirty="0">
                <a:sym typeface="Wingdings"/>
              </a:rPr>
              <a:t>Bump limit</a:t>
            </a:r>
          </a:p>
          <a:p>
            <a:pPr lvl="1"/>
            <a:r>
              <a:rPr lang="en-US" dirty="0">
                <a:sym typeface="Wingdings"/>
              </a:rPr>
              <a:t>Max of times thread can be bumped</a:t>
            </a:r>
          </a:p>
          <a:p>
            <a:pPr lvl="1"/>
            <a:r>
              <a:rPr lang="en-US" dirty="0">
                <a:sym typeface="Wingdings"/>
              </a:rPr>
              <a:t>Ensures that </a:t>
            </a:r>
            <a:r>
              <a:rPr lang="en-US" i="1" dirty="0">
                <a:sym typeface="Wingdings"/>
              </a:rPr>
              <a:t>no</a:t>
            </a:r>
            <a:r>
              <a:rPr lang="en-US" dirty="0">
                <a:sym typeface="Wingdings"/>
              </a:rPr>
              <a:t> discussion will dominate forever</a:t>
            </a:r>
          </a:p>
          <a:p>
            <a:endParaRPr lang="en-US" dirty="0"/>
          </a:p>
        </p:txBody>
      </p:sp>
      <p:sp>
        <p:nvSpPr>
          <p:cNvPr id="4" name="Date Placeholder 3"/>
          <p:cNvSpPr>
            <a:spLocks noGrp="1"/>
          </p:cNvSpPr>
          <p:nvPr>
            <p:ph type="dt" sz="half" idx="10"/>
          </p:nvPr>
        </p:nvSpPr>
        <p:spPr/>
        <p:txBody>
          <a:bodyPr/>
          <a:lstStyle/>
          <a:p>
            <a:r>
              <a:rPr lang="en-US"/>
              <a:t>2023-11-06</a:t>
            </a:r>
          </a:p>
        </p:txBody>
      </p:sp>
      <p:sp>
        <p:nvSpPr>
          <p:cNvPr id="5" name="Footer Placeholder 4"/>
          <p:cNvSpPr>
            <a:spLocks noGrp="1"/>
          </p:cNvSpPr>
          <p:nvPr>
            <p:ph type="ftr" sz="quarter" idx="11"/>
          </p:nvPr>
        </p:nvSpPr>
        <p:spPr/>
        <p:txBody>
          <a:bodyPr/>
          <a:lstStyle/>
          <a:p>
            <a:r>
              <a:rPr lang="de-DE"/>
              <a:t>ASONAM 2023</a:t>
            </a:r>
            <a:endParaRPr lang="en-US"/>
          </a:p>
        </p:txBody>
      </p:sp>
      <p:sp>
        <p:nvSpPr>
          <p:cNvPr id="6" name="Slide Number Placeholder 5"/>
          <p:cNvSpPr>
            <a:spLocks noGrp="1"/>
          </p:cNvSpPr>
          <p:nvPr>
            <p:ph type="sldNum" sz="quarter" idx="12"/>
          </p:nvPr>
        </p:nvSpPr>
        <p:spPr/>
        <p:txBody>
          <a:bodyPr/>
          <a:lstStyle/>
          <a:p>
            <a:fld id="{FA5FC7F0-963D-004D-BAC7-79B4DB5E297C}" type="slidenum">
              <a:rPr lang="en-US" smtClean="0"/>
              <a:t>18</a:t>
            </a:fld>
            <a:endParaRPr lang="en-US"/>
          </a:p>
        </p:txBody>
      </p:sp>
      <p:pic>
        <p:nvPicPr>
          <p:cNvPr id="7" name="Picture 6" descr="ALL-num-posts-per-thread-cdf-and-ccd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575" y="1393159"/>
            <a:ext cx="6137138" cy="2630202"/>
          </a:xfrm>
          <a:prstGeom prst="rect">
            <a:avLst/>
          </a:prstGeom>
        </p:spPr>
      </p:pic>
      <p:sp>
        <p:nvSpPr>
          <p:cNvPr id="8" name="Explosion 1 7"/>
          <p:cNvSpPr/>
          <p:nvPr/>
        </p:nvSpPr>
        <p:spPr>
          <a:xfrm>
            <a:off x="3295118" y="786502"/>
            <a:ext cx="5317958" cy="4680284"/>
          </a:xfrm>
          <a:prstGeom prst="irregularSeal1">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50" dirty="0">
                <a:solidFill>
                  <a:srgbClr val="FF0000"/>
                </a:solidFill>
                <a:effectLst>
                  <a:outerShdw blurRad="50800" dist="50800" dir="5400000" algn="ctr" rotWithShape="0">
                    <a:schemeClr val="bg1"/>
                  </a:outerShdw>
                </a:effectLst>
              </a:rPr>
              <a:t>Just crawling data is challenging!</a:t>
            </a:r>
          </a:p>
          <a:p>
            <a:pPr algn="ctr"/>
            <a:endParaRPr lang="en-US" sz="1650" dirty="0">
              <a:solidFill>
                <a:srgbClr val="FF0000"/>
              </a:solidFill>
              <a:effectLst>
                <a:outerShdw blurRad="50800" dist="50800" dir="5400000" algn="ctr" rotWithShape="0">
                  <a:schemeClr val="bg1"/>
                </a:outerShdw>
              </a:effectLst>
            </a:endParaRPr>
          </a:p>
          <a:p>
            <a:pPr algn="ctr"/>
            <a:r>
              <a:rPr lang="en-US" sz="1650" dirty="0">
                <a:solidFill>
                  <a:srgbClr val="FF0000"/>
                </a:solidFill>
                <a:effectLst>
                  <a:outerShdw blurRad="50800" dist="50800" dir="5400000" algn="ctr" rotWithShape="0">
                    <a:schemeClr val="bg1"/>
                  </a:outerShdw>
                </a:effectLst>
              </a:rPr>
              <a:t>We need to build a crawler that works with the ephemeral nature of 4chan</a:t>
            </a:r>
          </a:p>
        </p:txBody>
      </p:sp>
    </p:spTree>
    <p:extLst>
      <p:ext uri="{BB962C8B-B14F-4D97-AF65-F5344CB8AC3E}">
        <p14:creationId xmlns:p14="http://schemas.microsoft.com/office/powerpoint/2010/main" val="136764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How do I know 4chan has an API?!</a:t>
            </a:r>
          </a:p>
          <a:p>
            <a:pPr lvl="1"/>
            <a:r>
              <a:rPr lang="en-US" dirty="0"/>
              <a:t>Google is your friend!</a:t>
            </a:r>
          </a:p>
        </p:txBody>
      </p:sp>
      <p:pic>
        <p:nvPicPr>
          <p:cNvPr id="5" name="Picture 4">
            <a:extLst>
              <a:ext uri="{FF2B5EF4-FFF2-40B4-BE49-F238E27FC236}">
                <a16:creationId xmlns:a16="http://schemas.microsoft.com/office/drawing/2014/main" id="{6EFF9250-94C1-8644-9694-6C82CB44F00D}"/>
              </a:ext>
            </a:extLst>
          </p:cNvPr>
          <p:cNvPicPr>
            <a:picLocks noChangeAspect="1"/>
          </p:cNvPicPr>
          <p:nvPr/>
        </p:nvPicPr>
        <p:blipFill>
          <a:blip r:embed="rId2"/>
          <a:stretch>
            <a:fillRect/>
          </a:stretch>
        </p:blipFill>
        <p:spPr>
          <a:xfrm>
            <a:off x="2397351" y="2818972"/>
            <a:ext cx="7397297" cy="3903864"/>
          </a:xfrm>
          <a:prstGeom prst="rect">
            <a:avLst/>
          </a:prstGeom>
        </p:spPr>
      </p:pic>
      <p:sp>
        <p:nvSpPr>
          <p:cNvPr id="4" name="Date Placeholder 3">
            <a:extLst>
              <a:ext uri="{FF2B5EF4-FFF2-40B4-BE49-F238E27FC236}">
                <a16:creationId xmlns:a16="http://schemas.microsoft.com/office/drawing/2014/main" id="{DFEC85B5-EB45-3C8D-1FAF-8674DFE592F5}"/>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BB6510A4-1EDA-E351-2E47-BFFF15F44CAD}"/>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5830E5FC-5ABE-6BFD-E898-B63E5BDB17FC}"/>
              </a:ext>
            </a:extLst>
          </p:cNvPr>
          <p:cNvSpPr>
            <a:spLocks noGrp="1"/>
          </p:cNvSpPr>
          <p:nvPr>
            <p:ph type="sldNum" sz="quarter" idx="12"/>
          </p:nvPr>
        </p:nvSpPr>
        <p:spPr/>
        <p:txBody>
          <a:bodyPr/>
          <a:lstStyle/>
          <a:p>
            <a:fld id="{EBF1B0AE-C905-4601-86AA-BBED6AF39D01}" type="slidenum">
              <a:rPr lang="en-US" smtClean="0"/>
              <a:t>19</a:t>
            </a:fld>
            <a:endParaRPr lang="en-US"/>
          </a:p>
        </p:txBody>
      </p:sp>
    </p:spTree>
    <p:extLst>
      <p:ext uri="{BB962C8B-B14F-4D97-AF65-F5344CB8AC3E}">
        <p14:creationId xmlns:p14="http://schemas.microsoft.com/office/powerpoint/2010/main" val="3838077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CBC7-B3F1-6CD5-1966-8CD0818DB63C}"/>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C6812EEC-8006-90B3-10B4-7FE1C8611ACA}"/>
              </a:ext>
            </a:extLst>
          </p:cNvPr>
          <p:cNvSpPr>
            <a:spLocks noGrp="1"/>
          </p:cNvSpPr>
          <p:nvPr>
            <p:ph idx="1"/>
          </p:nvPr>
        </p:nvSpPr>
        <p:spPr/>
        <p:txBody>
          <a:bodyPr>
            <a:normAutofit fontScale="77500" lnSpcReduction="20000"/>
          </a:bodyPr>
          <a:lstStyle/>
          <a:p>
            <a:r>
              <a:rPr lang="en-US" dirty="0"/>
              <a:t>Jeremy Blackburn</a:t>
            </a:r>
          </a:p>
          <a:p>
            <a:r>
              <a:rPr lang="en-US" dirty="0"/>
              <a:t>Associate Professor at Binghamton University</a:t>
            </a:r>
          </a:p>
          <a:p>
            <a:r>
              <a:rPr lang="en-US" dirty="0" err="1"/>
              <a:t>iDRAMA</a:t>
            </a:r>
            <a:r>
              <a:rPr lang="en-US" dirty="0"/>
              <a:t> Lab (</a:t>
            </a:r>
            <a:r>
              <a:rPr lang="en-US" dirty="0">
                <a:hlinkClick r:id="rId2"/>
              </a:rPr>
              <a:t>https://idrama.science</a:t>
            </a:r>
            <a:r>
              <a:rPr lang="en-US" dirty="0"/>
              <a:t>)</a:t>
            </a:r>
          </a:p>
          <a:p>
            <a:r>
              <a:rPr lang="en-US" dirty="0"/>
              <a:t>We work in the (very) broad area of understanding assholes online</a:t>
            </a:r>
          </a:p>
          <a:p>
            <a:r>
              <a:rPr lang="en-US" dirty="0"/>
              <a:t>Collect tons of datasets</a:t>
            </a:r>
          </a:p>
          <a:p>
            <a:pPr lvl="1"/>
            <a:r>
              <a:rPr lang="en-US" dirty="0"/>
              <a:t>4chan</a:t>
            </a:r>
          </a:p>
          <a:p>
            <a:pPr lvl="1"/>
            <a:r>
              <a:rPr lang="en-US" dirty="0"/>
              <a:t>Reddit</a:t>
            </a:r>
          </a:p>
          <a:p>
            <a:pPr lvl="1"/>
            <a:r>
              <a:rPr lang="en-US" dirty="0"/>
              <a:t>Gab</a:t>
            </a:r>
          </a:p>
          <a:p>
            <a:pPr lvl="1"/>
            <a:r>
              <a:rPr lang="en-US" dirty="0" err="1"/>
              <a:t>Parler</a:t>
            </a:r>
            <a:endParaRPr lang="en-US" dirty="0"/>
          </a:p>
          <a:p>
            <a:pPr lvl="1"/>
            <a:r>
              <a:rPr lang="en-US" dirty="0" err="1"/>
              <a:t>Gettr</a:t>
            </a:r>
            <a:endParaRPr lang="en-US" dirty="0"/>
          </a:p>
          <a:p>
            <a:pPr lvl="1"/>
            <a:r>
              <a:rPr lang="en-US" dirty="0"/>
              <a:t>Telegram</a:t>
            </a:r>
          </a:p>
          <a:p>
            <a:pPr lvl="1"/>
            <a:r>
              <a:rPr lang="en-US" dirty="0"/>
              <a:t>…</a:t>
            </a:r>
          </a:p>
          <a:p>
            <a:r>
              <a:rPr lang="en-US" dirty="0"/>
              <a:t>Before I got my undergrad degree, I was professional programmer</a:t>
            </a:r>
          </a:p>
          <a:p>
            <a:pPr lvl="1"/>
            <a:r>
              <a:rPr lang="en-US" dirty="0"/>
              <a:t>I </a:t>
            </a:r>
            <a:r>
              <a:rPr lang="en-US" i="1" dirty="0"/>
              <a:t>love</a:t>
            </a:r>
            <a:r>
              <a:rPr lang="en-US" dirty="0"/>
              <a:t> to program and still write 10k+ lines of code each year</a:t>
            </a:r>
          </a:p>
          <a:p>
            <a:pPr lvl="2"/>
            <a:endParaRPr lang="en-US" dirty="0"/>
          </a:p>
        </p:txBody>
      </p:sp>
      <p:sp>
        <p:nvSpPr>
          <p:cNvPr id="4" name="Date Placeholder 3">
            <a:extLst>
              <a:ext uri="{FF2B5EF4-FFF2-40B4-BE49-F238E27FC236}">
                <a16:creationId xmlns:a16="http://schemas.microsoft.com/office/drawing/2014/main" id="{47C41FE3-96DD-461D-09FB-4D3840D0E8D1}"/>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ECCC8661-93A5-D3DC-78F0-7A9E91AA09BB}"/>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106639D4-5940-DFB5-4AE8-996B887B2D23}"/>
              </a:ext>
            </a:extLst>
          </p:cNvPr>
          <p:cNvSpPr>
            <a:spLocks noGrp="1"/>
          </p:cNvSpPr>
          <p:nvPr>
            <p:ph type="sldNum" sz="quarter" idx="12"/>
          </p:nvPr>
        </p:nvSpPr>
        <p:spPr/>
        <p:txBody>
          <a:bodyPr/>
          <a:lstStyle/>
          <a:p>
            <a:fld id="{EBF1B0AE-C905-4601-86AA-BBED6AF39D01}" type="slidenum">
              <a:rPr lang="en-US" smtClean="0"/>
              <a:t>2</a:t>
            </a:fld>
            <a:endParaRPr lang="en-US"/>
          </a:p>
        </p:txBody>
      </p:sp>
    </p:spTree>
    <p:extLst>
      <p:ext uri="{BB962C8B-B14F-4D97-AF65-F5344CB8AC3E}">
        <p14:creationId xmlns:p14="http://schemas.microsoft.com/office/powerpoint/2010/main" val="145852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Tons of social media platforms have APIs</a:t>
            </a:r>
          </a:p>
          <a:p>
            <a:pPr lvl="1"/>
            <a:r>
              <a:rPr lang="en-US" dirty="0"/>
              <a:t>Many have libraries, or at least a spec</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sp>
        <p:nvSpPr>
          <p:cNvPr id="4" name="Date Placeholder 3">
            <a:extLst>
              <a:ext uri="{FF2B5EF4-FFF2-40B4-BE49-F238E27FC236}">
                <a16:creationId xmlns:a16="http://schemas.microsoft.com/office/drawing/2014/main" id="{7CA8EF6C-3569-1707-2049-A71EE65060D9}"/>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40EAED96-4815-067D-CCCC-F2C8BC26A670}"/>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0BB3A4D-194B-0FCB-7B32-2DF7B2E24D90}"/>
              </a:ext>
            </a:extLst>
          </p:cNvPr>
          <p:cNvSpPr>
            <a:spLocks noGrp="1"/>
          </p:cNvSpPr>
          <p:nvPr>
            <p:ph type="sldNum" sz="quarter" idx="12"/>
          </p:nvPr>
        </p:nvSpPr>
        <p:spPr/>
        <p:txBody>
          <a:bodyPr/>
          <a:lstStyle/>
          <a:p>
            <a:fld id="{EBF1B0AE-C905-4601-86AA-BBED6AF39D01}" type="slidenum">
              <a:rPr lang="en-US" smtClean="0"/>
              <a:t>20</a:t>
            </a:fld>
            <a:endParaRPr lang="en-US"/>
          </a:p>
        </p:txBody>
      </p:sp>
    </p:spTree>
    <p:extLst>
      <p:ext uri="{BB962C8B-B14F-4D97-AF65-F5344CB8AC3E}">
        <p14:creationId xmlns:p14="http://schemas.microsoft.com/office/powerpoint/2010/main" val="2030375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Tons of social media platforms have APIs</a:t>
            </a:r>
          </a:p>
          <a:p>
            <a:pPr lvl="1"/>
            <a:r>
              <a:rPr lang="en-US" dirty="0"/>
              <a:t>Many have libraries, or at least a spec</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6" name="Picture 5">
            <a:extLst>
              <a:ext uri="{FF2B5EF4-FFF2-40B4-BE49-F238E27FC236}">
                <a16:creationId xmlns:a16="http://schemas.microsoft.com/office/drawing/2014/main" id="{D916BCDC-651B-AD4E-9FB5-9546F55559BF}"/>
              </a:ext>
            </a:extLst>
          </p:cNvPr>
          <p:cNvPicPr>
            <a:picLocks noChangeAspect="1"/>
          </p:cNvPicPr>
          <p:nvPr/>
        </p:nvPicPr>
        <p:blipFill>
          <a:blip r:embed="rId2"/>
          <a:stretch>
            <a:fillRect/>
          </a:stretch>
        </p:blipFill>
        <p:spPr>
          <a:xfrm>
            <a:off x="1127650" y="0"/>
            <a:ext cx="9936699" cy="6858000"/>
          </a:xfrm>
          <a:prstGeom prst="rect">
            <a:avLst/>
          </a:prstGeom>
        </p:spPr>
      </p:pic>
      <p:sp>
        <p:nvSpPr>
          <p:cNvPr id="4" name="Date Placeholder 3">
            <a:extLst>
              <a:ext uri="{FF2B5EF4-FFF2-40B4-BE49-F238E27FC236}">
                <a16:creationId xmlns:a16="http://schemas.microsoft.com/office/drawing/2014/main" id="{76D93A44-526E-3FE9-11F8-289945598BFD}"/>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1082EB2E-5419-042D-ECF1-0281B31D7664}"/>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1BBA8B0A-1798-C961-075E-24CFD258F086}"/>
              </a:ext>
            </a:extLst>
          </p:cNvPr>
          <p:cNvSpPr>
            <a:spLocks noGrp="1"/>
          </p:cNvSpPr>
          <p:nvPr>
            <p:ph type="sldNum" sz="quarter" idx="12"/>
          </p:nvPr>
        </p:nvSpPr>
        <p:spPr/>
        <p:txBody>
          <a:bodyPr/>
          <a:lstStyle/>
          <a:p>
            <a:fld id="{EBF1B0AE-C905-4601-86AA-BBED6AF39D01}" type="slidenum">
              <a:rPr lang="en-US" smtClean="0"/>
              <a:t>21</a:t>
            </a:fld>
            <a:endParaRPr lang="en-US"/>
          </a:p>
        </p:txBody>
      </p:sp>
    </p:spTree>
    <p:extLst>
      <p:ext uri="{BB962C8B-B14F-4D97-AF65-F5344CB8AC3E}">
        <p14:creationId xmlns:p14="http://schemas.microsoft.com/office/powerpoint/2010/main" val="23232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Most APIs have rules/terms of service</a:t>
            </a:r>
          </a:p>
          <a:p>
            <a:pPr lvl="1"/>
            <a:r>
              <a:rPr lang="en-US" dirty="0"/>
              <a:t>Very uncommon to find completely open APIs</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sp>
        <p:nvSpPr>
          <p:cNvPr id="4" name="Date Placeholder 3">
            <a:extLst>
              <a:ext uri="{FF2B5EF4-FFF2-40B4-BE49-F238E27FC236}">
                <a16:creationId xmlns:a16="http://schemas.microsoft.com/office/drawing/2014/main" id="{F96A2BE3-A4A2-2EDD-79B2-EBFC0124F107}"/>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17722C1E-160F-3E68-89DF-F1B49FFABA9E}"/>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48273B3A-5476-DC06-0969-1A1927C31403}"/>
              </a:ext>
            </a:extLst>
          </p:cNvPr>
          <p:cNvSpPr>
            <a:spLocks noGrp="1"/>
          </p:cNvSpPr>
          <p:nvPr>
            <p:ph type="sldNum" sz="quarter" idx="12"/>
          </p:nvPr>
        </p:nvSpPr>
        <p:spPr/>
        <p:txBody>
          <a:bodyPr/>
          <a:lstStyle/>
          <a:p>
            <a:fld id="{EBF1B0AE-C905-4601-86AA-BBED6AF39D01}" type="slidenum">
              <a:rPr lang="en-US" smtClean="0"/>
              <a:t>22</a:t>
            </a:fld>
            <a:endParaRPr lang="en-US"/>
          </a:p>
        </p:txBody>
      </p:sp>
    </p:spTree>
    <p:extLst>
      <p:ext uri="{BB962C8B-B14F-4D97-AF65-F5344CB8AC3E}">
        <p14:creationId xmlns:p14="http://schemas.microsoft.com/office/powerpoint/2010/main" val="3886377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Tons of social media platforms have APIs</a:t>
            </a:r>
          </a:p>
          <a:p>
            <a:pPr lvl="1"/>
            <a:r>
              <a:rPr lang="en-US" dirty="0"/>
              <a:t>Many have libraries, or at least a spec</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7C99E3E9-4EDD-BB47-87F1-67BF8E6D8729}"/>
              </a:ext>
            </a:extLst>
          </p:cNvPr>
          <p:cNvPicPr>
            <a:picLocks noChangeAspect="1"/>
          </p:cNvPicPr>
          <p:nvPr/>
        </p:nvPicPr>
        <p:blipFill>
          <a:blip r:embed="rId2"/>
          <a:stretch>
            <a:fillRect/>
          </a:stretch>
        </p:blipFill>
        <p:spPr>
          <a:xfrm>
            <a:off x="336550" y="431800"/>
            <a:ext cx="11518900" cy="5994400"/>
          </a:xfrm>
          <a:prstGeom prst="rect">
            <a:avLst/>
          </a:prstGeom>
        </p:spPr>
      </p:pic>
      <p:sp>
        <p:nvSpPr>
          <p:cNvPr id="4" name="Date Placeholder 3">
            <a:extLst>
              <a:ext uri="{FF2B5EF4-FFF2-40B4-BE49-F238E27FC236}">
                <a16:creationId xmlns:a16="http://schemas.microsoft.com/office/drawing/2014/main" id="{0D4F03CD-19E6-D2E5-9E64-FDDE240F471E}"/>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F25A5B40-8D49-045E-9791-F962563AF0B1}"/>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72CE78A7-C852-7A03-63BC-9C5ED3D9FF6D}"/>
              </a:ext>
            </a:extLst>
          </p:cNvPr>
          <p:cNvSpPr>
            <a:spLocks noGrp="1"/>
          </p:cNvSpPr>
          <p:nvPr>
            <p:ph type="sldNum" sz="quarter" idx="12"/>
          </p:nvPr>
        </p:nvSpPr>
        <p:spPr/>
        <p:txBody>
          <a:bodyPr/>
          <a:lstStyle/>
          <a:p>
            <a:fld id="{EBF1B0AE-C905-4601-86AA-BBED6AF39D01}" type="slidenum">
              <a:rPr lang="en-US" smtClean="0"/>
              <a:t>23</a:t>
            </a:fld>
            <a:endParaRPr lang="en-US"/>
          </a:p>
        </p:txBody>
      </p:sp>
    </p:spTree>
    <p:extLst>
      <p:ext uri="{BB962C8B-B14F-4D97-AF65-F5344CB8AC3E}">
        <p14:creationId xmlns:p14="http://schemas.microsoft.com/office/powerpoint/2010/main" val="240652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Tons of social media platforms have APIs</a:t>
            </a:r>
          </a:p>
          <a:p>
            <a:pPr lvl="1"/>
            <a:r>
              <a:rPr lang="en-US" dirty="0"/>
              <a:t>Many have libraries, or at least a spec</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7C99E3E9-4EDD-BB47-87F1-67BF8E6D8729}"/>
              </a:ext>
            </a:extLst>
          </p:cNvPr>
          <p:cNvPicPr>
            <a:picLocks noChangeAspect="1"/>
          </p:cNvPicPr>
          <p:nvPr/>
        </p:nvPicPr>
        <p:blipFill>
          <a:blip r:embed="rId2"/>
          <a:stretch>
            <a:fillRect/>
          </a:stretch>
        </p:blipFill>
        <p:spPr>
          <a:xfrm>
            <a:off x="336550" y="431800"/>
            <a:ext cx="11518900" cy="5994400"/>
          </a:xfrm>
          <a:prstGeom prst="rect">
            <a:avLst/>
          </a:prstGeom>
        </p:spPr>
      </p:pic>
      <p:sp>
        <p:nvSpPr>
          <p:cNvPr id="4" name="Explosion 2 3">
            <a:extLst>
              <a:ext uri="{FF2B5EF4-FFF2-40B4-BE49-F238E27FC236}">
                <a16:creationId xmlns:a16="http://schemas.microsoft.com/office/drawing/2014/main" id="{CED7DB0D-2F17-1040-9E68-DE57C40807D8}"/>
              </a:ext>
            </a:extLst>
          </p:cNvPr>
          <p:cNvSpPr/>
          <p:nvPr/>
        </p:nvSpPr>
        <p:spPr>
          <a:xfrm>
            <a:off x="336550" y="365126"/>
            <a:ext cx="11681279" cy="581183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we care about API rules or Terms of Service?!?</a:t>
            </a:r>
          </a:p>
        </p:txBody>
      </p:sp>
      <p:sp>
        <p:nvSpPr>
          <p:cNvPr id="6" name="Date Placeholder 5">
            <a:extLst>
              <a:ext uri="{FF2B5EF4-FFF2-40B4-BE49-F238E27FC236}">
                <a16:creationId xmlns:a16="http://schemas.microsoft.com/office/drawing/2014/main" id="{DE3CF35D-EC52-8D51-4AA6-786AE0DE4179}"/>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426F6B86-54F2-FF09-62BA-14015DBA8E42}"/>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9A6F4210-D082-5E7D-2879-FB66138EAF6F}"/>
              </a:ext>
            </a:extLst>
          </p:cNvPr>
          <p:cNvSpPr>
            <a:spLocks noGrp="1"/>
          </p:cNvSpPr>
          <p:nvPr>
            <p:ph type="sldNum" sz="quarter" idx="12"/>
          </p:nvPr>
        </p:nvSpPr>
        <p:spPr/>
        <p:txBody>
          <a:bodyPr/>
          <a:lstStyle/>
          <a:p>
            <a:fld id="{EBF1B0AE-C905-4601-86AA-BBED6AF39D01}" type="slidenum">
              <a:rPr lang="en-US" smtClean="0"/>
              <a:t>24</a:t>
            </a:fld>
            <a:endParaRPr lang="en-US"/>
          </a:p>
        </p:txBody>
      </p:sp>
    </p:spTree>
    <p:extLst>
      <p:ext uri="{BB962C8B-B14F-4D97-AF65-F5344CB8AC3E}">
        <p14:creationId xmlns:p14="http://schemas.microsoft.com/office/powerpoint/2010/main" val="208904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Tons of social media platforms have APIs</a:t>
            </a:r>
          </a:p>
          <a:p>
            <a:pPr lvl="1"/>
            <a:r>
              <a:rPr lang="en-US" dirty="0"/>
              <a:t>Many have libraries, or at least a spec</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7C99E3E9-4EDD-BB47-87F1-67BF8E6D8729}"/>
              </a:ext>
            </a:extLst>
          </p:cNvPr>
          <p:cNvPicPr>
            <a:picLocks noChangeAspect="1"/>
          </p:cNvPicPr>
          <p:nvPr/>
        </p:nvPicPr>
        <p:blipFill>
          <a:blip r:embed="rId2"/>
          <a:stretch>
            <a:fillRect/>
          </a:stretch>
        </p:blipFill>
        <p:spPr>
          <a:xfrm>
            <a:off x="336550" y="431800"/>
            <a:ext cx="11518900" cy="5994400"/>
          </a:xfrm>
          <a:prstGeom prst="rect">
            <a:avLst/>
          </a:prstGeom>
        </p:spPr>
      </p:pic>
      <p:sp>
        <p:nvSpPr>
          <p:cNvPr id="4" name="Explosion 2 3">
            <a:extLst>
              <a:ext uri="{FF2B5EF4-FFF2-40B4-BE49-F238E27FC236}">
                <a16:creationId xmlns:a16="http://schemas.microsoft.com/office/drawing/2014/main" id="{CED7DB0D-2F17-1040-9E68-DE57C40807D8}"/>
              </a:ext>
            </a:extLst>
          </p:cNvPr>
          <p:cNvSpPr/>
          <p:nvPr/>
        </p:nvSpPr>
        <p:spPr>
          <a:xfrm>
            <a:off x="336550" y="365126"/>
            <a:ext cx="11681279" cy="581183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This is a deep discussion</a:t>
            </a:r>
          </a:p>
          <a:p>
            <a:pPr algn="ctr"/>
            <a:r>
              <a:rPr lang="en-US" sz="3200" dirty="0"/>
              <a:t>Let’s take a few minutes</a:t>
            </a:r>
          </a:p>
        </p:txBody>
      </p:sp>
      <p:sp>
        <p:nvSpPr>
          <p:cNvPr id="6" name="Date Placeholder 5">
            <a:extLst>
              <a:ext uri="{FF2B5EF4-FFF2-40B4-BE49-F238E27FC236}">
                <a16:creationId xmlns:a16="http://schemas.microsoft.com/office/drawing/2014/main" id="{B198BBAE-981E-0BD5-05C1-DAAA39D3737B}"/>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A64F3020-6B24-7CCC-D21B-CD348D692EE3}"/>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F2555CD3-97D6-99BA-CF42-36A6B87B000C}"/>
              </a:ext>
            </a:extLst>
          </p:cNvPr>
          <p:cNvSpPr>
            <a:spLocks noGrp="1"/>
          </p:cNvSpPr>
          <p:nvPr>
            <p:ph type="sldNum" sz="quarter" idx="12"/>
          </p:nvPr>
        </p:nvSpPr>
        <p:spPr/>
        <p:txBody>
          <a:bodyPr/>
          <a:lstStyle/>
          <a:p>
            <a:fld id="{EBF1B0AE-C905-4601-86AA-BBED6AF39D01}" type="slidenum">
              <a:rPr lang="en-US" smtClean="0"/>
              <a:t>25</a:t>
            </a:fld>
            <a:endParaRPr lang="en-US"/>
          </a:p>
        </p:txBody>
      </p:sp>
    </p:spTree>
    <p:extLst>
      <p:ext uri="{BB962C8B-B14F-4D97-AF65-F5344CB8AC3E}">
        <p14:creationId xmlns:p14="http://schemas.microsoft.com/office/powerpoint/2010/main" val="323041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E1F7-23E1-41A0-CDEB-93EC7972B04E}"/>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62EC92CB-9EC0-7620-1A8E-82257E2E460B}"/>
              </a:ext>
            </a:extLst>
          </p:cNvPr>
          <p:cNvPicPr>
            <a:picLocks noChangeAspect="1"/>
          </p:cNvPicPr>
          <p:nvPr/>
        </p:nvPicPr>
        <p:blipFill>
          <a:blip r:embed="rId2"/>
          <a:stretch>
            <a:fillRect/>
          </a:stretch>
        </p:blipFill>
        <p:spPr>
          <a:xfrm>
            <a:off x="838200" y="115614"/>
            <a:ext cx="10702223" cy="2701159"/>
          </a:xfrm>
          <a:prstGeom prst="rect">
            <a:avLst/>
          </a:prstGeom>
        </p:spPr>
      </p:pic>
      <p:pic>
        <p:nvPicPr>
          <p:cNvPr id="6" name="Picture 5">
            <a:extLst>
              <a:ext uri="{FF2B5EF4-FFF2-40B4-BE49-F238E27FC236}">
                <a16:creationId xmlns:a16="http://schemas.microsoft.com/office/drawing/2014/main" id="{8C42E82A-A65A-ECAE-F650-A875964D87B3}"/>
              </a:ext>
            </a:extLst>
          </p:cNvPr>
          <p:cNvPicPr>
            <a:picLocks noChangeAspect="1"/>
          </p:cNvPicPr>
          <p:nvPr/>
        </p:nvPicPr>
        <p:blipFill>
          <a:blip r:embed="rId3"/>
          <a:stretch>
            <a:fillRect/>
          </a:stretch>
        </p:blipFill>
        <p:spPr>
          <a:xfrm>
            <a:off x="3234358" y="0"/>
            <a:ext cx="5723283" cy="6858000"/>
          </a:xfrm>
          <a:prstGeom prst="rect">
            <a:avLst/>
          </a:prstGeom>
        </p:spPr>
      </p:pic>
      <p:pic>
        <p:nvPicPr>
          <p:cNvPr id="11" name="Content Placeholder 10" descr="A close up of a text&#10;&#10;Description automatically generated">
            <a:extLst>
              <a:ext uri="{FF2B5EF4-FFF2-40B4-BE49-F238E27FC236}">
                <a16:creationId xmlns:a16="http://schemas.microsoft.com/office/drawing/2014/main" id="{0454F39F-48F8-F472-F3A3-67D1EB925D8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57032" y="0"/>
            <a:ext cx="8707582" cy="6525636"/>
          </a:xfrm>
        </p:spPr>
      </p:pic>
      <p:sp>
        <p:nvSpPr>
          <p:cNvPr id="12" name="Date Placeholder 11">
            <a:extLst>
              <a:ext uri="{FF2B5EF4-FFF2-40B4-BE49-F238E27FC236}">
                <a16:creationId xmlns:a16="http://schemas.microsoft.com/office/drawing/2014/main" id="{03BEC8DD-1524-BB02-BEBF-59EDB04AF627}"/>
              </a:ext>
            </a:extLst>
          </p:cNvPr>
          <p:cNvSpPr>
            <a:spLocks noGrp="1"/>
          </p:cNvSpPr>
          <p:nvPr>
            <p:ph type="dt" sz="half" idx="10"/>
          </p:nvPr>
        </p:nvSpPr>
        <p:spPr/>
        <p:txBody>
          <a:bodyPr/>
          <a:lstStyle/>
          <a:p>
            <a:r>
              <a:rPr lang="en-US"/>
              <a:t>2023-11-06</a:t>
            </a:r>
          </a:p>
        </p:txBody>
      </p:sp>
      <p:sp>
        <p:nvSpPr>
          <p:cNvPr id="13" name="Footer Placeholder 12">
            <a:extLst>
              <a:ext uri="{FF2B5EF4-FFF2-40B4-BE49-F238E27FC236}">
                <a16:creationId xmlns:a16="http://schemas.microsoft.com/office/drawing/2014/main" id="{F9EA7C1B-54AE-02F1-7244-8D7E483F9B17}"/>
              </a:ext>
            </a:extLst>
          </p:cNvPr>
          <p:cNvSpPr>
            <a:spLocks noGrp="1"/>
          </p:cNvSpPr>
          <p:nvPr>
            <p:ph type="ftr" sz="quarter" idx="11"/>
          </p:nvPr>
        </p:nvSpPr>
        <p:spPr/>
        <p:txBody>
          <a:bodyPr/>
          <a:lstStyle/>
          <a:p>
            <a:r>
              <a:rPr lang="en-US"/>
              <a:t>ASONAM 2023</a:t>
            </a:r>
          </a:p>
        </p:txBody>
      </p:sp>
      <p:sp>
        <p:nvSpPr>
          <p:cNvPr id="14" name="Slide Number Placeholder 13">
            <a:extLst>
              <a:ext uri="{FF2B5EF4-FFF2-40B4-BE49-F238E27FC236}">
                <a16:creationId xmlns:a16="http://schemas.microsoft.com/office/drawing/2014/main" id="{B66483CB-8235-7CE0-2104-FEE71FA537D3}"/>
              </a:ext>
            </a:extLst>
          </p:cNvPr>
          <p:cNvSpPr>
            <a:spLocks noGrp="1"/>
          </p:cNvSpPr>
          <p:nvPr>
            <p:ph type="sldNum" sz="quarter" idx="12"/>
          </p:nvPr>
        </p:nvSpPr>
        <p:spPr/>
        <p:txBody>
          <a:bodyPr/>
          <a:lstStyle/>
          <a:p>
            <a:fld id="{EBF1B0AE-C905-4601-86AA-BBED6AF39D01}" type="slidenum">
              <a:rPr lang="en-US" smtClean="0"/>
              <a:t>26</a:t>
            </a:fld>
            <a:endParaRPr lang="en-US"/>
          </a:p>
        </p:txBody>
      </p:sp>
    </p:spTree>
    <p:extLst>
      <p:ext uri="{BB962C8B-B14F-4D97-AF65-F5344CB8AC3E}">
        <p14:creationId xmlns:p14="http://schemas.microsoft.com/office/powerpoint/2010/main" val="32399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It’s a </a:t>
            </a:r>
            <a:r>
              <a:rPr lang="en-US" i="1" dirty="0"/>
              <a:t>JSON</a:t>
            </a:r>
            <a:r>
              <a:rPr lang="en-US" dirty="0"/>
              <a:t> API</a:t>
            </a:r>
          </a:p>
          <a:p>
            <a:pPr lvl="1"/>
            <a:r>
              <a:rPr lang="en-US" dirty="0"/>
              <a:t>Pretty much every decent API will be JSON</a:t>
            </a:r>
          </a:p>
          <a:p>
            <a:pPr lvl="1"/>
            <a:r>
              <a:rPr lang="en-US" dirty="0"/>
              <a:t>Pretty much every programming language will have a JSON library</a:t>
            </a:r>
          </a:p>
          <a:p>
            <a:r>
              <a:rPr lang="en-US" dirty="0"/>
              <a:t>Checkout </a:t>
            </a:r>
            <a:r>
              <a:rPr lang="en-US" dirty="0">
                <a:hlinkClick r:id="rId2">
                  <a:extLst>
                    <a:ext uri="{A12FA001-AC4F-418D-AE19-62706E023703}">
                      <ahyp:hlinkClr xmlns:ahyp="http://schemas.microsoft.com/office/drawing/2018/hyperlinkcolor" val="tx"/>
                    </a:ext>
                  </a:extLst>
                </a:hlinkClick>
              </a:rPr>
              <a:t>https://www.json.org/</a:t>
            </a:r>
            <a:endParaRPr lang="en-US" dirty="0"/>
          </a:p>
          <a:p>
            <a:r>
              <a:rPr lang="en-US" dirty="0"/>
              <a:t>JSON is basically just a key/value system</a:t>
            </a:r>
          </a:p>
          <a:p>
            <a:pPr lvl="1"/>
            <a:r>
              <a:rPr lang="en-US" dirty="0"/>
              <a:t>You can nest “Objects”</a:t>
            </a:r>
          </a:p>
          <a:p>
            <a:pPr lvl="1"/>
            <a:r>
              <a:rPr lang="en-US" dirty="0"/>
              <a:t>Let’s you have a very portable, text based, flexible, theoretically human readable data transfer format</a:t>
            </a:r>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sp>
        <p:nvSpPr>
          <p:cNvPr id="4" name="Date Placeholder 3">
            <a:extLst>
              <a:ext uri="{FF2B5EF4-FFF2-40B4-BE49-F238E27FC236}">
                <a16:creationId xmlns:a16="http://schemas.microsoft.com/office/drawing/2014/main" id="{50595271-9C07-6A65-598E-5C4DF21F4F1E}"/>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BBE725E3-F5CC-B75F-81E4-CED6F10AB703}"/>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AD368104-6C90-173D-12CF-8B9C737F1E44}"/>
              </a:ext>
            </a:extLst>
          </p:cNvPr>
          <p:cNvSpPr>
            <a:spLocks noGrp="1"/>
          </p:cNvSpPr>
          <p:nvPr>
            <p:ph type="sldNum" sz="quarter" idx="12"/>
          </p:nvPr>
        </p:nvSpPr>
        <p:spPr/>
        <p:txBody>
          <a:bodyPr/>
          <a:lstStyle/>
          <a:p>
            <a:fld id="{EBF1B0AE-C905-4601-86AA-BBED6AF39D01}" type="slidenum">
              <a:rPr lang="en-US" smtClean="0"/>
              <a:t>27</a:t>
            </a:fld>
            <a:endParaRPr lang="en-US"/>
          </a:p>
        </p:txBody>
      </p:sp>
    </p:spTree>
    <p:extLst>
      <p:ext uri="{BB962C8B-B14F-4D97-AF65-F5344CB8AC3E}">
        <p14:creationId xmlns:p14="http://schemas.microsoft.com/office/powerpoint/2010/main" val="357199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sp>
        <p:nvSpPr>
          <p:cNvPr id="4" name="Date Placeholder 3">
            <a:extLst>
              <a:ext uri="{FF2B5EF4-FFF2-40B4-BE49-F238E27FC236}">
                <a16:creationId xmlns:a16="http://schemas.microsoft.com/office/drawing/2014/main" id="{9CD0211A-8693-504C-3324-9A71ED48F191}"/>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458AAD57-7A93-27D8-CEF9-805E5702FC8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2B6D9ECE-56E5-6D3B-F9F3-546462D59C46}"/>
              </a:ext>
            </a:extLst>
          </p:cNvPr>
          <p:cNvSpPr>
            <a:spLocks noGrp="1"/>
          </p:cNvSpPr>
          <p:nvPr>
            <p:ph type="sldNum" sz="quarter" idx="12"/>
          </p:nvPr>
        </p:nvSpPr>
        <p:spPr/>
        <p:txBody>
          <a:bodyPr/>
          <a:lstStyle/>
          <a:p>
            <a:fld id="{EBF1B0AE-C905-4601-86AA-BBED6AF39D01}" type="slidenum">
              <a:rPr lang="en-US" smtClean="0"/>
              <a:t>28</a:t>
            </a:fld>
            <a:endParaRPr lang="en-US"/>
          </a:p>
        </p:txBody>
      </p:sp>
    </p:spTree>
    <p:extLst>
      <p:ext uri="{BB962C8B-B14F-4D97-AF65-F5344CB8AC3E}">
        <p14:creationId xmlns:p14="http://schemas.microsoft.com/office/powerpoint/2010/main" val="400177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Date Placeholder 3">
            <a:extLst>
              <a:ext uri="{FF2B5EF4-FFF2-40B4-BE49-F238E27FC236}">
                <a16:creationId xmlns:a16="http://schemas.microsoft.com/office/drawing/2014/main" id="{5C8FAAD1-5517-1C89-54F5-708492F4BFA0}"/>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E2E675A9-32CF-CED1-9015-67476B483ED3}"/>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0783965E-1E4B-6255-6793-BEE6C5668678}"/>
              </a:ext>
            </a:extLst>
          </p:cNvPr>
          <p:cNvSpPr>
            <a:spLocks noGrp="1"/>
          </p:cNvSpPr>
          <p:nvPr>
            <p:ph type="sldNum" sz="quarter" idx="12"/>
          </p:nvPr>
        </p:nvSpPr>
        <p:spPr/>
        <p:txBody>
          <a:bodyPr/>
          <a:lstStyle/>
          <a:p>
            <a:fld id="{EBF1B0AE-C905-4601-86AA-BBED6AF39D01}" type="slidenum">
              <a:rPr lang="en-US" smtClean="0"/>
              <a:t>29</a:t>
            </a:fld>
            <a:endParaRPr lang="en-US"/>
          </a:p>
        </p:txBody>
      </p:sp>
    </p:spTree>
    <p:extLst>
      <p:ext uri="{BB962C8B-B14F-4D97-AF65-F5344CB8AC3E}">
        <p14:creationId xmlns:p14="http://schemas.microsoft.com/office/powerpoint/2010/main" val="275620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EE33-E71B-EED2-F7C8-0EC18B59EDF6}"/>
              </a:ext>
            </a:extLst>
          </p:cNvPr>
          <p:cNvSpPr>
            <a:spLocks noGrp="1"/>
          </p:cNvSpPr>
          <p:nvPr>
            <p:ph type="title"/>
          </p:nvPr>
        </p:nvSpPr>
        <p:spPr/>
        <p:txBody>
          <a:bodyPr/>
          <a:lstStyle/>
          <a:p>
            <a:r>
              <a:rPr lang="en-US" dirty="0"/>
              <a:t>What is this tutorial?</a:t>
            </a:r>
          </a:p>
        </p:txBody>
      </p:sp>
      <p:sp>
        <p:nvSpPr>
          <p:cNvPr id="3" name="Content Placeholder 2">
            <a:extLst>
              <a:ext uri="{FF2B5EF4-FFF2-40B4-BE49-F238E27FC236}">
                <a16:creationId xmlns:a16="http://schemas.microsoft.com/office/drawing/2014/main" id="{C0EF85C1-8327-6674-0347-D8AE7AE9A97B}"/>
              </a:ext>
            </a:extLst>
          </p:cNvPr>
          <p:cNvSpPr>
            <a:spLocks noGrp="1"/>
          </p:cNvSpPr>
          <p:nvPr>
            <p:ph idx="1"/>
          </p:nvPr>
        </p:nvSpPr>
        <p:spPr/>
        <p:txBody>
          <a:bodyPr>
            <a:normAutofit lnSpcReduction="10000"/>
          </a:bodyPr>
          <a:lstStyle/>
          <a:p>
            <a:r>
              <a:rPr lang="en-US" dirty="0"/>
              <a:t>Social media data is heavily used by research</a:t>
            </a:r>
          </a:p>
          <a:p>
            <a:r>
              <a:rPr lang="en-US" dirty="0"/>
              <a:t>Social media platforms locking down data</a:t>
            </a:r>
          </a:p>
          <a:p>
            <a:pPr lvl="1"/>
            <a:r>
              <a:rPr lang="en-US" dirty="0"/>
              <a:t>E.g., Reddit recently changed policy</a:t>
            </a:r>
          </a:p>
          <a:p>
            <a:pPr lvl="1"/>
            <a:r>
              <a:rPr lang="en-US" dirty="0"/>
              <a:t>E.g., Twitter is totally gone ⚰️🪦</a:t>
            </a:r>
          </a:p>
          <a:p>
            <a:r>
              <a:rPr lang="en-US" dirty="0"/>
              <a:t>Data collection is hard</a:t>
            </a:r>
          </a:p>
          <a:p>
            <a:pPr lvl="1"/>
            <a:r>
              <a:rPr lang="en-US" dirty="0"/>
              <a:t>Especially when it’s ephemeral!</a:t>
            </a:r>
          </a:p>
          <a:p>
            <a:r>
              <a:rPr lang="en-US" dirty="0"/>
              <a:t>We need a toolkit to build continuous data collection systems</a:t>
            </a:r>
          </a:p>
          <a:p>
            <a:pPr lvl="1"/>
            <a:r>
              <a:rPr lang="en-US" dirty="0"/>
              <a:t>Strategies and tactics</a:t>
            </a:r>
          </a:p>
          <a:p>
            <a:pPr lvl="1"/>
            <a:r>
              <a:rPr lang="en-US" dirty="0"/>
              <a:t>Tools and tips</a:t>
            </a:r>
          </a:p>
          <a:p>
            <a:r>
              <a:rPr lang="en-US" dirty="0"/>
              <a:t>Code: https://</a:t>
            </a:r>
            <a:r>
              <a:rPr lang="en-US" dirty="0" err="1"/>
              <a:t>github.com</a:t>
            </a:r>
            <a:r>
              <a:rPr lang="en-US" dirty="0"/>
              <a:t>/</a:t>
            </a:r>
            <a:r>
              <a:rPr lang="en-US" dirty="0" err="1"/>
              <a:t>idramalab</a:t>
            </a:r>
            <a:r>
              <a:rPr lang="en-US" dirty="0"/>
              <a:t>/asonam-tutorial-2023/</a:t>
            </a:r>
          </a:p>
          <a:p>
            <a:endParaRPr lang="en-US" dirty="0"/>
          </a:p>
        </p:txBody>
      </p:sp>
      <p:sp>
        <p:nvSpPr>
          <p:cNvPr id="4" name="Date Placeholder 3">
            <a:extLst>
              <a:ext uri="{FF2B5EF4-FFF2-40B4-BE49-F238E27FC236}">
                <a16:creationId xmlns:a16="http://schemas.microsoft.com/office/drawing/2014/main" id="{385862D1-08F5-3558-DAB7-08565864879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F9E4DFC8-0CA7-114C-A0BB-E27063A51047}"/>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4F4A1F0-A9DF-A2E2-E9EC-61EDF789FA75}"/>
              </a:ext>
            </a:extLst>
          </p:cNvPr>
          <p:cNvSpPr>
            <a:spLocks noGrp="1"/>
          </p:cNvSpPr>
          <p:nvPr>
            <p:ph type="sldNum" sz="quarter" idx="12"/>
          </p:nvPr>
        </p:nvSpPr>
        <p:spPr/>
        <p:txBody>
          <a:bodyPr/>
          <a:lstStyle/>
          <a:p>
            <a:fld id="{EBF1B0AE-C905-4601-86AA-BBED6AF39D01}" type="slidenum">
              <a:rPr lang="en-US" smtClean="0"/>
              <a:t>3</a:t>
            </a:fld>
            <a:endParaRPr lang="en-US"/>
          </a:p>
        </p:txBody>
      </p:sp>
    </p:spTree>
    <p:extLst>
      <p:ext uri="{BB962C8B-B14F-4D97-AF65-F5344CB8AC3E}">
        <p14:creationId xmlns:p14="http://schemas.microsoft.com/office/powerpoint/2010/main" val="154397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Frame 3">
            <a:extLst>
              <a:ext uri="{FF2B5EF4-FFF2-40B4-BE49-F238E27FC236}">
                <a16:creationId xmlns:a16="http://schemas.microsoft.com/office/drawing/2014/main" id="{A741289F-515C-1C45-8235-D630ABCE0A9A}"/>
              </a:ext>
            </a:extLst>
          </p:cNvPr>
          <p:cNvSpPr/>
          <p:nvPr/>
        </p:nvSpPr>
        <p:spPr>
          <a:xfrm>
            <a:off x="838200" y="0"/>
            <a:ext cx="7228114" cy="1186543"/>
          </a:xfrm>
          <a:prstGeom prst="frame">
            <a:avLst>
              <a:gd name="adj1" fmla="val 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a:extLst>
              <a:ext uri="{FF2B5EF4-FFF2-40B4-BE49-F238E27FC236}">
                <a16:creationId xmlns:a16="http://schemas.microsoft.com/office/drawing/2014/main" id="{4A8261B5-B923-F32B-C2EB-C57C810B3F95}"/>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485FA46F-1BCE-BFCA-D277-FEBC32D60E07}"/>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D004EB7E-CA2E-E27D-AE3B-BC0F0878E68F}"/>
              </a:ext>
            </a:extLst>
          </p:cNvPr>
          <p:cNvSpPr>
            <a:spLocks noGrp="1"/>
          </p:cNvSpPr>
          <p:nvPr>
            <p:ph type="sldNum" sz="quarter" idx="12"/>
          </p:nvPr>
        </p:nvSpPr>
        <p:spPr/>
        <p:txBody>
          <a:bodyPr/>
          <a:lstStyle/>
          <a:p>
            <a:fld id="{EBF1B0AE-C905-4601-86AA-BBED6AF39D01}" type="slidenum">
              <a:rPr lang="en-US" smtClean="0"/>
              <a:t>30</a:t>
            </a:fld>
            <a:endParaRPr lang="en-US"/>
          </a:p>
        </p:txBody>
      </p:sp>
    </p:spTree>
    <p:extLst>
      <p:ext uri="{BB962C8B-B14F-4D97-AF65-F5344CB8AC3E}">
        <p14:creationId xmlns:p14="http://schemas.microsoft.com/office/powerpoint/2010/main" val="20211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Frame 3">
            <a:extLst>
              <a:ext uri="{FF2B5EF4-FFF2-40B4-BE49-F238E27FC236}">
                <a16:creationId xmlns:a16="http://schemas.microsoft.com/office/drawing/2014/main" id="{A741289F-515C-1C45-8235-D630ABCE0A9A}"/>
              </a:ext>
            </a:extLst>
          </p:cNvPr>
          <p:cNvSpPr/>
          <p:nvPr/>
        </p:nvSpPr>
        <p:spPr>
          <a:xfrm>
            <a:off x="838199" y="1144588"/>
            <a:ext cx="10201131" cy="1186543"/>
          </a:xfrm>
          <a:prstGeom prst="frame">
            <a:avLst>
              <a:gd name="adj1" fmla="val 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a:extLst>
              <a:ext uri="{FF2B5EF4-FFF2-40B4-BE49-F238E27FC236}">
                <a16:creationId xmlns:a16="http://schemas.microsoft.com/office/drawing/2014/main" id="{262C7BB4-A872-FB55-3840-6B8DBA86384A}"/>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C36BF27E-ABA6-26AF-0A44-400799CD3F1D}"/>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DFA18136-B278-235A-2A5A-1AF1380FFB6D}"/>
              </a:ext>
            </a:extLst>
          </p:cNvPr>
          <p:cNvSpPr>
            <a:spLocks noGrp="1"/>
          </p:cNvSpPr>
          <p:nvPr>
            <p:ph type="sldNum" sz="quarter" idx="12"/>
          </p:nvPr>
        </p:nvSpPr>
        <p:spPr/>
        <p:txBody>
          <a:bodyPr/>
          <a:lstStyle/>
          <a:p>
            <a:fld id="{EBF1B0AE-C905-4601-86AA-BBED6AF39D01}" type="slidenum">
              <a:rPr lang="en-US" smtClean="0"/>
              <a:t>31</a:t>
            </a:fld>
            <a:endParaRPr lang="en-US"/>
          </a:p>
        </p:txBody>
      </p:sp>
    </p:spTree>
    <p:extLst>
      <p:ext uri="{BB962C8B-B14F-4D97-AF65-F5344CB8AC3E}">
        <p14:creationId xmlns:p14="http://schemas.microsoft.com/office/powerpoint/2010/main" val="1481104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Frame 3">
            <a:extLst>
              <a:ext uri="{FF2B5EF4-FFF2-40B4-BE49-F238E27FC236}">
                <a16:creationId xmlns:a16="http://schemas.microsoft.com/office/drawing/2014/main" id="{A741289F-515C-1C45-8235-D630ABCE0A9A}"/>
              </a:ext>
            </a:extLst>
          </p:cNvPr>
          <p:cNvSpPr/>
          <p:nvPr/>
        </p:nvSpPr>
        <p:spPr>
          <a:xfrm>
            <a:off x="838201" y="2320245"/>
            <a:ext cx="7326085" cy="891041"/>
          </a:xfrm>
          <a:prstGeom prst="frame">
            <a:avLst>
              <a:gd name="adj1" fmla="val 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a:extLst>
              <a:ext uri="{FF2B5EF4-FFF2-40B4-BE49-F238E27FC236}">
                <a16:creationId xmlns:a16="http://schemas.microsoft.com/office/drawing/2014/main" id="{677DE0D4-EA2C-C8B5-52B5-F8669D75A369}"/>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4C3BA6FC-D00A-37FE-C2A8-444B84001720}"/>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AE1771A3-BC6B-54F2-9923-C97EF65114BB}"/>
              </a:ext>
            </a:extLst>
          </p:cNvPr>
          <p:cNvSpPr>
            <a:spLocks noGrp="1"/>
          </p:cNvSpPr>
          <p:nvPr>
            <p:ph type="sldNum" sz="quarter" idx="12"/>
          </p:nvPr>
        </p:nvSpPr>
        <p:spPr/>
        <p:txBody>
          <a:bodyPr/>
          <a:lstStyle/>
          <a:p>
            <a:fld id="{EBF1B0AE-C905-4601-86AA-BBED6AF39D01}" type="slidenum">
              <a:rPr lang="en-US" smtClean="0"/>
              <a:t>32</a:t>
            </a:fld>
            <a:endParaRPr lang="en-US"/>
          </a:p>
        </p:txBody>
      </p:sp>
    </p:spTree>
    <p:extLst>
      <p:ext uri="{BB962C8B-B14F-4D97-AF65-F5344CB8AC3E}">
        <p14:creationId xmlns:p14="http://schemas.microsoft.com/office/powerpoint/2010/main" val="282046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Frame 3">
            <a:extLst>
              <a:ext uri="{FF2B5EF4-FFF2-40B4-BE49-F238E27FC236}">
                <a16:creationId xmlns:a16="http://schemas.microsoft.com/office/drawing/2014/main" id="{A741289F-515C-1C45-8235-D630ABCE0A9A}"/>
              </a:ext>
            </a:extLst>
          </p:cNvPr>
          <p:cNvSpPr/>
          <p:nvPr/>
        </p:nvSpPr>
        <p:spPr>
          <a:xfrm>
            <a:off x="838200" y="3256417"/>
            <a:ext cx="4147457" cy="891041"/>
          </a:xfrm>
          <a:prstGeom prst="frame">
            <a:avLst>
              <a:gd name="adj1" fmla="val 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a:extLst>
              <a:ext uri="{FF2B5EF4-FFF2-40B4-BE49-F238E27FC236}">
                <a16:creationId xmlns:a16="http://schemas.microsoft.com/office/drawing/2014/main" id="{D5C1E62C-7BFD-9906-950F-6F9C4B457204}"/>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8DC959E7-D68E-C474-7370-98B3A94C4995}"/>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8F4CF2BB-AF17-2B6B-D9CA-F3F81D6952CA}"/>
              </a:ext>
            </a:extLst>
          </p:cNvPr>
          <p:cNvSpPr>
            <a:spLocks noGrp="1"/>
          </p:cNvSpPr>
          <p:nvPr>
            <p:ph type="sldNum" sz="quarter" idx="12"/>
          </p:nvPr>
        </p:nvSpPr>
        <p:spPr/>
        <p:txBody>
          <a:bodyPr/>
          <a:lstStyle/>
          <a:p>
            <a:fld id="{EBF1B0AE-C905-4601-86AA-BBED6AF39D01}" type="slidenum">
              <a:rPr lang="en-US" smtClean="0"/>
              <a:t>33</a:t>
            </a:fld>
            <a:endParaRPr lang="en-US"/>
          </a:p>
        </p:txBody>
      </p:sp>
    </p:spTree>
    <p:extLst>
      <p:ext uri="{BB962C8B-B14F-4D97-AF65-F5344CB8AC3E}">
        <p14:creationId xmlns:p14="http://schemas.microsoft.com/office/powerpoint/2010/main" val="1958655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Frame 3">
            <a:extLst>
              <a:ext uri="{FF2B5EF4-FFF2-40B4-BE49-F238E27FC236}">
                <a16:creationId xmlns:a16="http://schemas.microsoft.com/office/drawing/2014/main" id="{A741289F-515C-1C45-8235-D630ABCE0A9A}"/>
              </a:ext>
            </a:extLst>
          </p:cNvPr>
          <p:cNvSpPr/>
          <p:nvPr/>
        </p:nvSpPr>
        <p:spPr>
          <a:xfrm>
            <a:off x="838200" y="4181703"/>
            <a:ext cx="4288971" cy="891041"/>
          </a:xfrm>
          <a:prstGeom prst="frame">
            <a:avLst>
              <a:gd name="adj1" fmla="val 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ate Placeholder 5">
            <a:extLst>
              <a:ext uri="{FF2B5EF4-FFF2-40B4-BE49-F238E27FC236}">
                <a16:creationId xmlns:a16="http://schemas.microsoft.com/office/drawing/2014/main" id="{731311DF-36D7-257B-B877-057E989A6623}"/>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D9C4F669-1F74-C327-B179-C1FCCE1C5874}"/>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18406817-6376-582E-E406-45E8189DE1F4}"/>
              </a:ext>
            </a:extLst>
          </p:cNvPr>
          <p:cNvSpPr>
            <a:spLocks noGrp="1"/>
          </p:cNvSpPr>
          <p:nvPr>
            <p:ph type="sldNum" sz="quarter" idx="12"/>
          </p:nvPr>
        </p:nvSpPr>
        <p:spPr/>
        <p:txBody>
          <a:bodyPr/>
          <a:lstStyle/>
          <a:p>
            <a:fld id="{EBF1B0AE-C905-4601-86AA-BBED6AF39D01}" type="slidenum">
              <a:rPr lang="en-US" smtClean="0"/>
              <a:t>34</a:t>
            </a:fld>
            <a:endParaRPr lang="en-US"/>
          </a:p>
        </p:txBody>
      </p:sp>
    </p:spTree>
    <p:extLst>
      <p:ext uri="{BB962C8B-B14F-4D97-AF65-F5344CB8AC3E}">
        <p14:creationId xmlns:p14="http://schemas.microsoft.com/office/powerpoint/2010/main" val="270604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Ok, what gets returned?</a:t>
            </a:r>
          </a:p>
          <a:p>
            <a:pPr lvl="1"/>
            <a:r>
              <a:rPr lang="en-US" dirty="0"/>
              <a:t>JSON Objects</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sp>
        <p:nvSpPr>
          <p:cNvPr id="4" name="Date Placeholder 3">
            <a:extLst>
              <a:ext uri="{FF2B5EF4-FFF2-40B4-BE49-F238E27FC236}">
                <a16:creationId xmlns:a16="http://schemas.microsoft.com/office/drawing/2014/main" id="{12A60A4B-C5DA-36E6-FD0E-F3BACA546BBB}"/>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F09CA0E7-80A3-BEBD-B290-F4DC9380CDDD}"/>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54394F5-B3E1-C566-01F0-13AFC97B4F07}"/>
              </a:ext>
            </a:extLst>
          </p:cNvPr>
          <p:cNvSpPr>
            <a:spLocks noGrp="1"/>
          </p:cNvSpPr>
          <p:nvPr>
            <p:ph type="sldNum" sz="quarter" idx="12"/>
          </p:nvPr>
        </p:nvSpPr>
        <p:spPr/>
        <p:txBody>
          <a:bodyPr/>
          <a:lstStyle/>
          <a:p>
            <a:fld id="{EBF1B0AE-C905-4601-86AA-BBED6AF39D01}" type="slidenum">
              <a:rPr lang="en-US" smtClean="0"/>
              <a:t>35</a:t>
            </a:fld>
            <a:endParaRPr lang="en-US"/>
          </a:p>
        </p:txBody>
      </p:sp>
    </p:spTree>
    <p:extLst>
      <p:ext uri="{BB962C8B-B14F-4D97-AF65-F5344CB8AC3E}">
        <p14:creationId xmlns:p14="http://schemas.microsoft.com/office/powerpoint/2010/main" val="1361735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Ok, what gets returned?</a:t>
            </a:r>
          </a:p>
          <a:p>
            <a:pPr lvl="1"/>
            <a:r>
              <a:rPr lang="en-US"/>
              <a:t>JSON Objects</a:t>
            </a:r>
            <a:endParaRPr lang="en-US" dirty="0"/>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5B79A9C7-9739-4C4E-A7D1-C108793C0FA7}"/>
              </a:ext>
            </a:extLst>
          </p:cNvPr>
          <p:cNvPicPr>
            <a:picLocks noChangeAspect="1"/>
          </p:cNvPicPr>
          <p:nvPr/>
        </p:nvPicPr>
        <p:blipFill>
          <a:blip r:embed="rId2"/>
          <a:stretch>
            <a:fillRect/>
          </a:stretch>
        </p:blipFill>
        <p:spPr>
          <a:xfrm>
            <a:off x="838200" y="0"/>
            <a:ext cx="9610150" cy="6858000"/>
          </a:xfrm>
          <a:prstGeom prst="rect">
            <a:avLst/>
          </a:prstGeom>
        </p:spPr>
      </p:pic>
      <p:sp>
        <p:nvSpPr>
          <p:cNvPr id="4" name="Date Placeholder 3">
            <a:extLst>
              <a:ext uri="{FF2B5EF4-FFF2-40B4-BE49-F238E27FC236}">
                <a16:creationId xmlns:a16="http://schemas.microsoft.com/office/drawing/2014/main" id="{0B398AE3-82EC-CA13-8A43-F472B0B86324}"/>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2E4928AB-2E56-2D2D-1A88-755B702598B1}"/>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66BCC6DA-DA30-56D0-4046-21127FF02CCB}"/>
              </a:ext>
            </a:extLst>
          </p:cNvPr>
          <p:cNvSpPr>
            <a:spLocks noGrp="1"/>
          </p:cNvSpPr>
          <p:nvPr>
            <p:ph type="sldNum" sz="quarter" idx="12"/>
          </p:nvPr>
        </p:nvSpPr>
        <p:spPr/>
        <p:txBody>
          <a:bodyPr/>
          <a:lstStyle/>
          <a:p>
            <a:fld id="{EBF1B0AE-C905-4601-86AA-BBED6AF39D01}" type="slidenum">
              <a:rPr lang="en-US" smtClean="0"/>
              <a:t>36</a:t>
            </a:fld>
            <a:endParaRPr lang="en-US"/>
          </a:p>
        </p:txBody>
      </p:sp>
    </p:spTree>
    <p:extLst>
      <p:ext uri="{BB962C8B-B14F-4D97-AF65-F5344CB8AC3E}">
        <p14:creationId xmlns:p14="http://schemas.microsoft.com/office/powerpoint/2010/main" val="127284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Ok, what gets returned?</a:t>
            </a:r>
          </a:p>
          <a:p>
            <a:pPr lvl="1"/>
            <a:r>
              <a:rPr lang="en-US"/>
              <a:t>JSON Objects</a:t>
            </a:r>
            <a:endParaRPr lang="en-US" dirty="0"/>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5B79A9C7-9739-4C4E-A7D1-C108793C0FA7}"/>
              </a:ext>
            </a:extLst>
          </p:cNvPr>
          <p:cNvPicPr>
            <a:picLocks noChangeAspect="1"/>
          </p:cNvPicPr>
          <p:nvPr/>
        </p:nvPicPr>
        <p:blipFill>
          <a:blip r:embed="rId2"/>
          <a:stretch>
            <a:fillRect/>
          </a:stretch>
        </p:blipFill>
        <p:spPr>
          <a:xfrm>
            <a:off x="838200" y="0"/>
            <a:ext cx="9610150" cy="6858000"/>
          </a:xfrm>
          <a:prstGeom prst="rect">
            <a:avLst/>
          </a:prstGeom>
        </p:spPr>
      </p:pic>
      <p:sp>
        <p:nvSpPr>
          <p:cNvPr id="4" name="Explosion 1 3">
            <a:extLst>
              <a:ext uri="{FF2B5EF4-FFF2-40B4-BE49-F238E27FC236}">
                <a16:creationId xmlns:a16="http://schemas.microsoft.com/office/drawing/2014/main" id="{E79F41DF-9656-834A-B348-A91070F82724}"/>
              </a:ext>
            </a:extLst>
          </p:cNvPr>
          <p:cNvSpPr/>
          <p:nvPr/>
        </p:nvSpPr>
        <p:spPr>
          <a:xfrm>
            <a:off x="446314" y="365125"/>
            <a:ext cx="10646229" cy="62098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A bunch of other stuff too!</a:t>
            </a:r>
          </a:p>
        </p:txBody>
      </p:sp>
      <p:sp>
        <p:nvSpPr>
          <p:cNvPr id="6" name="Date Placeholder 5">
            <a:extLst>
              <a:ext uri="{FF2B5EF4-FFF2-40B4-BE49-F238E27FC236}">
                <a16:creationId xmlns:a16="http://schemas.microsoft.com/office/drawing/2014/main" id="{3C99C9C3-DF58-0BF9-6457-7E907CEC5735}"/>
              </a:ext>
            </a:extLst>
          </p:cNvPr>
          <p:cNvSpPr>
            <a:spLocks noGrp="1"/>
          </p:cNvSpPr>
          <p:nvPr>
            <p:ph type="dt" sz="half" idx="10"/>
          </p:nvPr>
        </p:nvSpPr>
        <p:spPr/>
        <p:txBody>
          <a:bodyPr/>
          <a:lstStyle/>
          <a:p>
            <a:r>
              <a:rPr lang="en-US"/>
              <a:t>2023-11-06</a:t>
            </a:r>
          </a:p>
        </p:txBody>
      </p:sp>
      <p:sp>
        <p:nvSpPr>
          <p:cNvPr id="7" name="Footer Placeholder 6">
            <a:extLst>
              <a:ext uri="{FF2B5EF4-FFF2-40B4-BE49-F238E27FC236}">
                <a16:creationId xmlns:a16="http://schemas.microsoft.com/office/drawing/2014/main" id="{9750ED1A-8DD3-2E68-3D20-676F6B9C6572}"/>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29B24975-6272-F71F-3B9C-A12EEF34FD8A}"/>
              </a:ext>
            </a:extLst>
          </p:cNvPr>
          <p:cNvSpPr>
            <a:spLocks noGrp="1"/>
          </p:cNvSpPr>
          <p:nvPr>
            <p:ph type="sldNum" sz="quarter" idx="12"/>
          </p:nvPr>
        </p:nvSpPr>
        <p:spPr/>
        <p:txBody>
          <a:bodyPr/>
          <a:lstStyle/>
          <a:p>
            <a:fld id="{EBF1B0AE-C905-4601-86AA-BBED6AF39D01}" type="slidenum">
              <a:rPr lang="en-US" smtClean="0"/>
              <a:t>37</a:t>
            </a:fld>
            <a:endParaRPr lang="en-US"/>
          </a:p>
        </p:txBody>
      </p:sp>
    </p:spTree>
    <p:extLst>
      <p:ext uri="{BB962C8B-B14F-4D97-AF65-F5344CB8AC3E}">
        <p14:creationId xmlns:p14="http://schemas.microsoft.com/office/powerpoint/2010/main" val="2714796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DCBE-3E49-7842-B0B0-AA6BB16948C9}"/>
              </a:ext>
            </a:extLst>
          </p:cNvPr>
          <p:cNvSpPr>
            <a:spLocks noGrp="1"/>
          </p:cNvSpPr>
          <p:nvPr>
            <p:ph type="title"/>
          </p:nvPr>
        </p:nvSpPr>
        <p:spPr/>
        <p:txBody>
          <a:bodyPr/>
          <a:lstStyle/>
          <a:p>
            <a:r>
              <a:rPr lang="en-US" dirty="0"/>
              <a:t>How Should Our Crawler Operate?</a:t>
            </a:r>
          </a:p>
        </p:txBody>
      </p:sp>
      <p:sp>
        <p:nvSpPr>
          <p:cNvPr id="3" name="Content Placeholder 2">
            <a:extLst>
              <a:ext uri="{FF2B5EF4-FFF2-40B4-BE49-F238E27FC236}">
                <a16:creationId xmlns:a16="http://schemas.microsoft.com/office/drawing/2014/main" id="{15992533-D80F-1848-AEC2-9CF248C37AFF}"/>
              </a:ext>
            </a:extLst>
          </p:cNvPr>
          <p:cNvSpPr>
            <a:spLocks noGrp="1"/>
          </p:cNvSpPr>
          <p:nvPr>
            <p:ph idx="1"/>
          </p:nvPr>
        </p:nvSpPr>
        <p:spPr/>
        <p:txBody>
          <a:bodyPr/>
          <a:lstStyle/>
          <a:p>
            <a:r>
              <a:rPr lang="en-US" dirty="0"/>
              <a:t>4chan data is </a:t>
            </a:r>
            <a:r>
              <a:rPr lang="en-US" i="1" dirty="0"/>
              <a:t>ephemeral</a:t>
            </a:r>
            <a:endParaRPr lang="en-US" dirty="0"/>
          </a:p>
          <a:p>
            <a:pPr lvl="1"/>
            <a:r>
              <a:rPr lang="en-US" dirty="0"/>
              <a:t>We have to figure out a way to make sure we get it before it disappears</a:t>
            </a:r>
          </a:p>
          <a:p>
            <a:endParaRPr lang="en-US" dirty="0"/>
          </a:p>
          <a:p>
            <a:r>
              <a:rPr lang="en-US" dirty="0"/>
              <a:t>4chan does not have a straight forward way to get </a:t>
            </a:r>
            <a:r>
              <a:rPr lang="en-US" i="1" dirty="0"/>
              <a:t>only</a:t>
            </a:r>
            <a:r>
              <a:rPr lang="en-US" dirty="0"/>
              <a:t> new posts</a:t>
            </a:r>
          </a:p>
          <a:p>
            <a:endParaRPr lang="en-US" dirty="0"/>
          </a:p>
          <a:p>
            <a:r>
              <a:rPr lang="en-US" dirty="0"/>
              <a:t>Additional concern with respect to the content that might be posted</a:t>
            </a:r>
          </a:p>
          <a:p>
            <a:pPr lvl="1"/>
            <a:r>
              <a:rPr lang="en-US" dirty="0"/>
              <a:t>We want to do our best to avoid illegal content</a:t>
            </a:r>
          </a:p>
        </p:txBody>
      </p:sp>
      <p:sp>
        <p:nvSpPr>
          <p:cNvPr id="4" name="Date Placeholder 3">
            <a:extLst>
              <a:ext uri="{FF2B5EF4-FFF2-40B4-BE49-F238E27FC236}">
                <a16:creationId xmlns:a16="http://schemas.microsoft.com/office/drawing/2014/main" id="{2A8BCA92-C432-30DE-74B8-5209E0AF00C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497543A3-22BA-3813-D5CB-91D8233B06B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7EF6CE4C-BD7D-CE08-7412-59609E525C1E}"/>
              </a:ext>
            </a:extLst>
          </p:cNvPr>
          <p:cNvSpPr>
            <a:spLocks noGrp="1"/>
          </p:cNvSpPr>
          <p:nvPr>
            <p:ph type="sldNum" sz="quarter" idx="12"/>
          </p:nvPr>
        </p:nvSpPr>
        <p:spPr/>
        <p:txBody>
          <a:bodyPr/>
          <a:lstStyle/>
          <a:p>
            <a:fld id="{EBF1B0AE-C905-4601-86AA-BBED6AF39D01}" type="slidenum">
              <a:rPr lang="en-US" smtClean="0"/>
              <a:t>38</a:t>
            </a:fld>
            <a:endParaRPr lang="en-US"/>
          </a:p>
        </p:txBody>
      </p:sp>
    </p:spTree>
    <p:extLst>
      <p:ext uri="{BB962C8B-B14F-4D97-AF65-F5344CB8AC3E}">
        <p14:creationId xmlns:p14="http://schemas.microsoft.com/office/powerpoint/2010/main" val="237995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A5AA7-D7D1-7342-A527-D4091B22A591}"/>
              </a:ext>
            </a:extLst>
          </p:cNvPr>
          <p:cNvSpPr>
            <a:spLocks noGrp="1"/>
          </p:cNvSpPr>
          <p:nvPr>
            <p:ph type="title"/>
          </p:nvPr>
        </p:nvSpPr>
        <p:spPr/>
        <p:txBody>
          <a:bodyPr/>
          <a:lstStyle/>
          <a:p>
            <a:r>
              <a:rPr lang="en-US" dirty="0"/>
              <a:t>What Do We Need To Figure Out?</a:t>
            </a:r>
          </a:p>
        </p:txBody>
      </p:sp>
      <p:sp>
        <p:nvSpPr>
          <p:cNvPr id="3" name="Content Placeholder 2">
            <a:extLst>
              <a:ext uri="{FF2B5EF4-FFF2-40B4-BE49-F238E27FC236}">
                <a16:creationId xmlns:a16="http://schemas.microsoft.com/office/drawing/2014/main" id="{4C4D25D1-9501-614C-A7D1-E26741ABDE4B}"/>
              </a:ext>
            </a:extLst>
          </p:cNvPr>
          <p:cNvSpPr>
            <a:spLocks noGrp="1"/>
          </p:cNvSpPr>
          <p:nvPr>
            <p:ph idx="1"/>
          </p:nvPr>
        </p:nvSpPr>
        <p:spPr/>
        <p:txBody>
          <a:bodyPr/>
          <a:lstStyle/>
          <a:p>
            <a:r>
              <a:rPr lang="en-US" dirty="0"/>
              <a:t>Definitely: When a new thread is created?</a:t>
            </a:r>
          </a:p>
          <a:p>
            <a:endParaRPr lang="en-US" dirty="0"/>
          </a:p>
          <a:p>
            <a:r>
              <a:rPr lang="en-US" dirty="0"/>
              <a:t>Maybe: When a new post is posted?</a:t>
            </a:r>
          </a:p>
          <a:p>
            <a:endParaRPr lang="en-US" dirty="0"/>
          </a:p>
        </p:txBody>
      </p:sp>
      <p:sp>
        <p:nvSpPr>
          <p:cNvPr id="4" name="Date Placeholder 3">
            <a:extLst>
              <a:ext uri="{FF2B5EF4-FFF2-40B4-BE49-F238E27FC236}">
                <a16:creationId xmlns:a16="http://schemas.microsoft.com/office/drawing/2014/main" id="{C9B865D6-5D42-0D65-27F8-7F5E01133E8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C064B33B-C3D4-C0C3-933A-4E5AAE4AF07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16912D05-426D-3873-E787-65595FD6EF8E}"/>
              </a:ext>
            </a:extLst>
          </p:cNvPr>
          <p:cNvSpPr>
            <a:spLocks noGrp="1"/>
          </p:cNvSpPr>
          <p:nvPr>
            <p:ph type="sldNum" sz="quarter" idx="12"/>
          </p:nvPr>
        </p:nvSpPr>
        <p:spPr/>
        <p:txBody>
          <a:bodyPr/>
          <a:lstStyle/>
          <a:p>
            <a:fld id="{EBF1B0AE-C905-4601-86AA-BBED6AF39D01}" type="slidenum">
              <a:rPr lang="en-US" smtClean="0"/>
              <a:t>39</a:t>
            </a:fld>
            <a:endParaRPr lang="en-US"/>
          </a:p>
        </p:txBody>
      </p:sp>
    </p:spTree>
    <p:extLst>
      <p:ext uri="{BB962C8B-B14F-4D97-AF65-F5344CB8AC3E}">
        <p14:creationId xmlns:p14="http://schemas.microsoft.com/office/powerpoint/2010/main" val="291291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4126-1913-E292-E0D7-A9758447ADC2}"/>
              </a:ext>
            </a:extLst>
          </p:cNvPr>
          <p:cNvSpPr>
            <a:spLocks noGrp="1"/>
          </p:cNvSpPr>
          <p:nvPr>
            <p:ph type="title"/>
          </p:nvPr>
        </p:nvSpPr>
        <p:spPr/>
        <p:txBody>
          <a:bodyPr/>
          <a:lstStyle/>
          <a:p>
            <a:r>
              <a:rPr lang="en-US" dirty="0"/>
              <a:t>What isn’t this tutorial?</a:t>
            </a:r>
          </a:p>
        </p:txBody>
      </p:sp>
      <p:sp>
        <p:nvSpPr>
          <p:cNvPr id="3" name="Content Placeholder 2">
            <a:extLst>
              <a:ext uri="{FF2B5EF4-FFF2-40B4-BE49-F238E27FC236}">
                <a16:creationId xmlns:a16="http://schemas.microsoft.com/office/drawing/2014/main" id="{70B1EA12-1351-7495-4A5E-EFDDD3B333B1}"/>
              </a:ext>
            </a:extLst>
          </p:cNvPr>
          <p:cNvSpPr>
            <a:spLocks noGrp="1"/>
          </p:cNvSpPr>
          <p:nvPr>
            <p:ph idx="1"/>
          </p:nvPr>
        </p:nvSpPr>
        <p:spPr/>
        <p:txBody>
          <a:bodyPr/>
          <a:lstStyle/>
          <a:p>
            <a:r>
              <a:rPr lang="en-US" dirty="0"/>
              <a:t>It’s not a programming tutorial</a:t>
            </a:r>
          </a:p>
          <a:p>
            <a:pPr lvl="1"/>
            <a:r>
              <a:rPr lang="en-US" dirty="0"/>
              <a:t>Assumes some Python knowledge</a:t>
            </a:r>
          </a:p>
          <a:p>
            <a:r>
              <a:rPr lang="en-US" dirty="0"/>
              <a:t>It’s not an operating systems tutorial</a:t>
            </a:r>
          </a:p>
          <a:p>
            <a:pPr lvl="1"/>
            <a:r>
              <a:rPr lang="en-US" dirty="0"/>
              <a:t>Assumes some degree of systems knowledge</a:t>
            </a:r>
          </a:p>
          <a:p>
            <a:pPr lvl="1"/>
            <a:r>
              <a:rPr lang="en-US" dirty="0"/>
              <a:t>Assumes some comfort with command line</a:t>
            </a:r>
          </a:p>
          <a:p>
            <a:r>
              <a:rPr lang="en-US" dirty="0"/>
              <a:t>It’s not a databases tutorial</a:t>
            </a:r>
          </a:p>
          <a:p>
            <a:pPr lvl="1"/>
            <a:r>
              <a:rPr lang="en-US" dirty="0"/>
              <a:t>Assumes some understanding/knowledge of database systems</a:t>
            </a:r>
          </a:p>
          <a:p>
            <a:r>
              <a:rPr lang="en-US" dirty="0"/>
              <a:t>…</a:t>
            </a:r>
          </a:p>
        </p:txBody>
      </p:sp>
      <p:sp>
        <p:nvSpPr>
          <p:cNvPr id="4" name="Date Placeholder 3">
            <a:extLst>
              <a:ext uri="{FF2B5EF4-FFF2-40B4-BE49-F238E27FC236}">
                <a16:creationId xmlns:a16="http://schemas.microsoft.com/office/drawing/2014/main" id="{F24F03FB-A61A-4BCE-E93C-C39F9B8050E2}"/>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798480CB-573A-F46D-DEF9-7D652B7D8553}"/>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22E63F80-80A3-E12E-6BC0-223FE1753CD1}"/>
              </a:ext>
            </a:extLst>
          </p:cNvPr>
          <p:cNvSpPr>
            <a:spLocks noGrp="1"/>
          </p:cNvSpPr>
          <p:nvPr>
            <p:ph type="sldNum" sz="quarter" idx="12"/>
          </p:nvPr>
        </p:nvSpPr>
        <p:spPr/>
        <p:txBody>
          <a:bodyPr/>
          <a:lstStyle/>
          <a:p>
            <a:fld id="{EBF1B0AE-C905-4601-86AA-BBED6AF39D01}" type="slidenum">
              <a:rPr lang="en-US" smtClean="0"/>
              <a:t>4</a:t>
            </a:fld>
            <a:endParaRPr lang="en-US"/>
          </a:p>
        </p:txBody>
      </p:sp>
    </p:spTree>
    <p:extLst>
      <p:ext uri="{BB962C8B-B14F-4D97-AF65-F5344CB8AC3E}">
        <p14:creationId xmlns:p14="http://schemas.microsoft.com/office/powerpoint/2010/main" val="100725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9291-C14E-664D-AE5C-1EB340496550}"/>
              </a:ext>
            </a:extLst>
          </p:cNvPr>
          <p:cNvSpPr>
            <a:spLocks noGrp="1"/>
          </p:cNvSpPr>
          <p:nvPr>
            <p:ph type="title"/>
          </p:nvPr>
        </p:nvSpPr>
        <p:spPr/>
        <p:txBody>
          <a:bodyPr/>
          <a:lstStyle/>
          <a:p>
            <a:r>
              <a:rPr lang="en-US" dirty="0"/>
              <a:t>How Do We Figure Out If New Thread?</a:t>
            </a:r>
          </a:p>
        </p:txBody>
      </p:sp>
      <p:sp>
        <p:nvSpPr>
          <p:cNvPr id="3" name="Content Placeholder 2">
            <a:extLst>
              <a:ext uri="{FF2B5EF4-FFF2-40B4-BE49-F238E27FC236}">
                <a16:creationId xmlns:a16="http://schemas.microsoft.com/office/drawing/2014/main" id="{70C54D09-D93A-734E-BCD8-7FD874B5AA7E}"/>
              </a:ext>
            </a:extLst>
          </p:cNvPr>
          <p:cNvSpPr>
            <a:spLocks noGrp="1"/>
          </p:cNvSpPr>
          <p:nvPr>
            <p:ph idx="1"/>
          </p:nvPr>
        </p:nvSpPr>
        <p:spPr/>
        <p:txBody>
          <a:bodyPr>
            <a:normAutofit lnSpcReduction="10000"/>
          </a:bodyPr>
          <a:lstStyle/>
          <a:p>
            <a:r>
              <a:rPr lang="en-US" dirty="0"/>
              <a:t>We can use the </a:t>
            </a:r>
            <a:r>
              <a:rPr lang="en-US" i="1" dirty="0"/>
              <a:t>catalog</a:t>
            </a:r>
            <a:endParaRPr lang="en-US" dirty="0"/>
          </a:p>
          <a:p>
            <a:endParaRPr lang="en-US" dirty="0"/>
          </a:p>
          <a:p>
            <a:r>
              <a:rPr lang="en-US" dirty="0"/>
              <a:t>What if we look at the catalog every certain number of minutes</a:t>
            </a:r>
          </a:p>
          <a:p>
            <a:endParaRPr lang="en-US" dirty="0">
              <a:solidFill>
                <a:schemeClr val="bg1"/>
              </a:solidFill>
            </a:endParaRPr>
          </a:p>
          <a:p>
            <a:r>
              <a:rPr lang="en-US" dirty="0"/>
              <a:t>If we compare the threads that are in the last crawl of the catalog to those that are in the new crawl of the catalog, we can figure out which threads are new</a:t>
            </a:r>
          </a:p>
          <a:p>
            <a:endParaRPr lang="en-US" dirty="0">
              <a:solidFill>
                <a:schemeClr val="bg1"/>
              </a:solidFill>
            </a:endParaRPr>
          </a:p>
          <a:p>
            <a:r>
              <a:rPr lang="en-US" dirty="0"/>
              <a:t>What are potential problems?</a:t>
            </a:r>
          </a:p>
          <a:p>
            <a:pPr lvl="1"/>
            <a:r>
              <a:rPr lang="en-US" dirty="0"/>
              <a:t>If a thread is created and dies between our crawls, we will miss it</a:t>
            </a:r>
          </a:p>
        </p:txBody>
      </p:sp>
      <p:sp>
        <p:nvSpPr>
          <p:cNvPr id="4" name="Date Placeholder 3">
            <a:extLst>
              <a:ext uri="{FF2B5EF4-FFF2-40B4-BE49-F238E27FC236}">
                <a16:creationId xmlns:a16="http://schemas.microsoft.com/office/drawing/2014/main" id="{76EE9236-516F-B6EC-2EB5-001E3F4FCE79}"/>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6C47C09F-30A2-5DC6-A326-19034470560C}"/>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39050E5-F8CF-1958-D43A-34A013BD01BB}"/>
              </a:ext>
            </a:extLst>
          </p:cNvPr>
          <p:cNvSpPr>
            <a:spLocks noGrp="1"/>
          </p:cNvSpPr>
          <p:nvPr>
            <p:ph type="sldNum" sz="quarter" idx="12"/>
          </p:nvPr>
        </p:nvSpPr>
        <p:spPr/>
        <p:txBody>
          <a:bodyPr/>
          <a:lstStyle/>
          <a:p>
            <a:fld id="{EBF1B0AE-C905-4601-86AA-BBED6AF39D01}" type="slidenum">
              <a:rPr lang="en-US" smtClean="0"/>
              <a:t>40</a:t>
            </a:fld>
            <a:endParaRPr lang="en-US"/>
          </a:p>
        </p:txBody>
      </p:sp>
    </p:spTree>
    <p:extLst>
      <p:ext uri="{BB962C8B-B14F-4D97-AF65-F5344CB8AC3E}">
        <p14:creationId xmlns:p14="http://schemas.microsoft.com/office/powerpoint/2010/main" val="54382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96E4-E277-A94B-A613-07892C0BFAE9}"/>
              </a:ext>
            </a:extLst>
          </p:cNvPr>
          <p:cNvSpPr>
            <a:spLocks noGrp="1"/>
          </p:cNvSpPr>
          <p:nvPr>
            <p:ph type="title"/>
          </p:nvPr>
        </p:nvSpPr>
        <p:spPr/>
        <p:txBody>
          <a:bodyPr/>
          <a:lstStyle/>
          <a:p>
            <a:r>
              <a:rPr lang="en-US" dirty="0"/>
              <a:t>What About Getting Just New Posts?</a:t>
            </a:r>
          </a:p>
        </p:txBody>
      </p:sp>
      <p:sp>
        <p:nvSpPr>
          <p:cNvPr id="3" name="Content Placeholder 2">
            <a:extLst>
              <a:ext uri="{FF2B5EF4-FFF2-40B4-BE49-F238E27FC236}">
                <a16:creationId xmlns:a16="http://schemas.microsoft.com/office/drawing/2014/main" id="{980E275B-306C-0343-8E80-7D602814DF21}"/>
              </a:ext>
            </a:extLst>
          </p:cNvPr>
          <p:cNvSpPr>
            <a:spLocks noGrp="1"/>
          </p:cNvSpPr>
          <p:nvPr>
            <p:ph idx="1"/>
          </p:nvPr>
        </p:nvSpPr>
        <p:spPr/>
        <p:txBody>
          <a:bodyPr/>
          <a:lstStyle/>
          <a:p>
            <a:r>
              <a:rPr lang="en-US" dirty="0"/>
              <a:t>Not as simple</a:t>
            </a:r>
          </a:p>
          <a:p>
            <a:r>
              <a:rPr lang="en-US" dirty="0"/>
              <a:t>There is no API call that let’s you get specific posts</a:t>
            </a:r>
          </a:p>
          <a:p>
            <a:r>
              <a:rPr lang="en-US" dirty="0"/>
              <a:t>We </a:t>
            </a:r>
            <a:r>
              <a:rPr lang="en-US" i="1" dirty="0"/>
              <a:t>can</a:t>
            </a:r>
            <a:r>
              <a:rPr lang="en-US" dirty="0"/>
              <a:t> use the if-modified-since HTTP header</a:t>
            </a:r>
            <a:endParaRPr lang="en-US" i="1" dirty="0"/>
          </a:p>
        </p:txBody>
      </p:sp>
      <p:pic>
        <p:nvPicPr>
          <p:cNvPr id="5" name="Picture 4">
            <a:extLst>
              <a:ext uri="{FF2B5EF4-FFF2-40B4-BE49-F238E27FC236}">
                <a16:creationId xmlns:a16="http://schemas.microsoft.com/office/drawing/2014/main" id="{C8577C78-3F76-2842-9FC9-01288368F239}"/>
              </a:ext>
            </a:extLst>
          </p:cNvPr>
          <p:cNvPicPr>
            <a:picLocks noChangeAspect="1"/>
          </p:cNvPicPr>
          <p:nvPr/>
        </p:nvPicPr>
        <p:blipFill>
          <a:blip r:embed="rId2"/>
          <a:stretch>
            <a:fillRect/>
          </a:stretch>
        </p:blipFill>
        <p:spPr>
          <a:xfrm>
            <a:off x="1746250" y="3871674"/>
            <a:ext cx="8699500" cy="2120900"/>
          </a:xfrm>
          <a:prstGeom prst="rect">
            <a:avLst/>
          </a:prstGeom>
        </p:spPr>
      </p:pic>
      <p:pic>
        <p:nvPicPr>
          <p:cNvPr id="7" name="Picture 6">
            <a:extLst>
              <a:ext uri="{FF2B5EF4-FFF2-40B4-BE49-F238E27FC236}">
                <a16:creationId xmlns:a16="http://schemas.microsoft.com/office/drawing/2014/main" id="{9602673F-5D13-864E-A774-2ECC5B2D8ABF}"/>
              </a:ext>
            </a:extLst>
          </p:cNvPr>
          <p:cNvPicPr>
            <a:picLocks noChangeAspect="1"/>
          </p:cNvPicPr>
          <p:nvPr/>
        </p:nvPicPr>
        <p:blipFill>
          <a:blip r:embed="rId3"/>
          <a:stretch>
            <a:fillRect/>
          </a:stretch>
        </p:blipFill>
        <p:spPr>
          <a:xfrm>
            <a:off x="543839" y="3442658"/>
            <a:ext cx="11430000" cy="2400300"/>
          </a:xfrm>
          <a:prstGeom prst="rect">
            <a:avLst/>
          </a:prstGeom>
        </p:spPr>
      </p:pic>
      <p:sp>
        <p:nvSpPr>
          <p:cNvPr id="4" name="Date Placeholder 3">
            <a:extLst>
              <a:ext uri="{FF2B5EF4-FFF2-40B4-BE49-F238E27FC236}">
                <a16:creationId xmlns:a16="http://schemas.microsoft.com/office/drawing/2014/main" id="{53A1CFE0-85DF-6A8E-3448-CF453A855197}"/>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44D7ABAD-D761-DC3A-31BB-59D45A376082}"/>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DAD15CC1-15A2-90A2-65BB-1531FC38A6A7}"/>
              </a:ext>
            </a:extLst>
          </p:cNvPr>
          <p:cNvSpPr>
            <a:spLocks noGrp="1"/>
          </p:cNvSpPr>
          <p:nvPr>
            <p:ph type="sldNum" sz="quarter" idx="12"/>
          </p:nvPr>
        </p:nvSpPr>
        <p:spPr/>
        <p:txBody>
          <a:bodyPr/>
          <a:lstStyle/>
          <a:p>
            <a:fld id="{EBF1B0AE-C905-4601-86AA-BBED6AF39D01}" type="slidenum">
              <a:rPr lang="en-US" smtClean="0"/>
              <a:t>41</a:t>
            </a:fld>
            <a:endParaRPr lang="en-US"/>
          </a:p>
        </p:txBody>
      </p:sp>
    </p:spTree>
    <p:extLst>
      <p:ext uri="{BB962C8B-B14F-4D97-AF65-F5344CB8AC3E}">
        <p14:creationId xmlns:p14="http://schemas.microsoft.com/office/powerpoint/2010/main" val="3310612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796E4-E277-A94B-A613-07892C0BFAE9}"/>
              </a:ext>
            </a:extLst>
          </p:cNvPr>
          <p:cNvSpPr>
            <a:spLocks noGrp="1"/>
          </p:cNvSpPr>
          <p:nvPr>
            <p:ph type="title"/>
          </p:nvPr>
        </p:nvSpPr>
        <p:spPr/>
        <p:txBody>
          <a:bodyPr/>
          <a:lstStyle/>
          <a:p>
            <a:r>
              <a:rPr lang="en-US" dirty="0"/>
              <a:t>What About Getting Just New Posts?</a:t>
            </a:r>
          </a:p>
        </p:txBody>
      </p:sp>
      <p:sp>
        <p:nvSpPr>
          <p:cNvPr id="3" name="Content Placeholder 2">
            <a:extLst>
              <a:ext uri="{FF2B5EF4-FFF2-40B4-BE49-F238E27FC236}">
                <a16:creationId xmlns:a16="http://schemas.microsoft.com/office/drawing/2014/main" id="{980E275B-306C-0343-8E80-7D602814DF21}"/>
              </a:ext>
            </a:extLst>
          </p:cNvPr>
          <p:cNvSpPr>
            <a:spLocks noGrp="1"/>
          </p:cNvSpPr>
          <p:nvPr>
            <p:ph idx="1"/>
          </p:nvPr>
        </p:nvSpPr>
        <p:spPr/>
        <p:txBody>
          <a:bodyPr/>
          <a:lstStyle/>
          <a:p>
            <a:r>
              <a:rPr lang="en-US" dirty="0"/>
              <a:t>Not as simple</a:t>
            </a:r>
          </a:p>
          <a:p>
            <a:r>
              <a:rPr lang="en-US" dirty="0"/>
              <a:t>There is no API call that let’s you get specific threads</a:t>
            </a:r>
          </a:p>
          <a:p>
            <a:r>
              <a:rPr lang="en-US" dirty="0"/>
              <a:t>We </a:t>
            </a:r>
            <a:r>
              <a:rPr lang="en-US" i="1" dirty="0"/>
              <a:t>can</a:t>
            </a:r>
            <a:r>
              <a:rPr lang="en-US" dirty="0"/>
              <a:t> use the if-modified-since HTTP header</a:t>
            </a:r>
            <a:endParaRPr lang="en-US" i="1" dirty="0"/>
          </a:p>
        </p:txBody>
      </p:sp>
      <p:pic>
        <p:nvPicPr>
          <p:cNvPr id="5" name="Picture 4">
            <a:extLst>
              <a:ext uri="{FF2B5EF4-FFF2-40B4-BE49-F238E27FC236}">
                <a16:creationId xmlns:a16="http://schemas.microsoft.com/office/drawing/2014/main" id="{C8577C78-3F76-2842-9FC9-01288368F239}"/>
              </a:ext>
            </a:extLst>
          </p:cNvPr>
          <p:cNvPicPr>
            <a:picLocks noChangeAspect="1"/>
          </p:cNvPicPr>
          <p:nvPr/>
        </p:nvPicPr>
        <p:blipFill>
          <a:blip r:embed="rId2"/>
          <a:stretch>
            <a:fillRect/>
          </a:stretch>
        </p:blipFill>
        <p:spPr>
          <a:xfrm>
            <a:off x="838200" y="3429000"/>
            <a:ext cx="10605174" cy="2585495"/>
          </a:xfrm>
          <a:prstGeom prst="rect">
            <a:avLst/>
          </a:prstGeom>
        </p:spPr>
      </p:pic>
      <p:sp>
        <p:nvSpPr>
          <p:cNvPr id="4" name="Date Placeholder 3">
            <a:extLst>
              <a:ext uri="{FF2B5EF4-FFF2-40B4-BE49-F238E27FC236}">
                <a16:creationId xmlns:a16="http://schemas.microsoft.com/office/drawing/2014/main" id="{73593834-12F0-EAE2-1E9F-30F184B72825}"/>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1442D744-97A0-1EDF-CB29-7DC4D35DA9E1}"/>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F9117CFD-FCBD-ECD0-87F2-C7AF1D5BBBF0}"/>
              </a:ext>
            </a:extLst>
          </p:cNvPr>
          <p:cNvSpPr>
            <a:spLocks noGrp="1"/>
          </p:cNvSpPr>
          <p:nvPr>
            <p:ph type="sldNum" sz="quarter" idx="12"/>
          </p:nvPr>
        </p:nvSpPr>
        <p:spPr/>
        <p:txBody>
          <a:bodyPr/>
          <a:lstStyle/>
          <a:p>
            <a:fld id="{EBF1B0AE-C905-4601-86AA-BBED6AF39D01}" type="slidenum">
              <a:rPr lang="en-US" smtClean="0"/>
              <a:t>42</a:t>
            </a:fld>
            <a:endParaRPr lang="en-US"/>
          </a:p>
        </p:txBody>
      </p:sp>
    </p:spTree>
    <p:extLst>
      <p:ext uri="{BB962C8B-B14F-4D97-AF65-F5344CB8AC3E}">
        <p14:creationId xmlns:p14="http://schemas.microsoft.com/office/powerpoint/2010/main" val="4286878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00DE-E400-4A4B-BD11-60F4C3D95E79}"/>
              </a:ext>
            </a:extLst>
          </p:cNvPr>
          <p:cNvSpPr>
            <a:spLocks noGrp="1"/>
          </p:cNvSpPr>
          <p:nvPr>
            <p:ph type="title"/>
          </p:nvPr>
        </p:nvSpPr>
        <p:spPr/>
        <p:txBody>
          <a:bodyPr/>
          <a:lstStyle/>
          <a:p>
            <a:r>
              <a:rPr lang="en-US" dirty="0"/>
              <a:t>What About Getting Just New Posts?</a:t>
            </a:r>
          </a:p>
        </p:txBody>
      </p:sp>
      <p:sp>
        <p:nvSpPr>
          <p:cNvPr id="3" name="Content Placeholder 2">
            <a:extLst>
              <a:ext uri="{FF2B5EF4-FFF2-40B4-BE49-F238E27FC236}">
                <a16:creationId xmlns:a16="http://schemas.microsoft.com/office/drawing/2014/main" id="{40E647C7-D8B7-EE45-ABC7-6E0BD082A09F}"/>
              </a:ext>
            </a:extLst>
          </p:cNvPr>
          <p:cNvSpPr>
            <a:spLocks noGrp="1"/>
          </p:cNvSpPr>
          <p:nvPr>
            <p:ph idx="1"/>
          </p:nvPr>
        </p:nvSpPr>
        <p:spPr/>
        <p:txBody>
          <a:bodyPr/>
          <a:lstStyle/>
          <a:p>
            <a:r>
              <a:rPr lang="en-US" dirty="0"/>
              <a:t>Problems with this?</a:t>
            </a:r>
          </a:p>
          <a:p>
            <a:endParaRPr lang="en-US" dirty="0"/>
          </a:p>
          <a:p>
            <a:r>
              <a:rPr lang="en-US" dirty="0"/>
              <a:t>4chan just lets us know if a thread has been updated</a:t>
            </a:r>
          </a:p>
          <a:p>
            <a:endParaRPr lang="en-US" dirty="0"/>
          </a:p>
          <a:p>
            <a:r>
              <a:rPr lang="en-US" dirty="0"/>
              <a:t>It doesn’t give us </a:t>
            </a:r>
            <a:r>
              <a:rPr lang="en-US" i="1" dirty="0"/>
              <a:t>just</a:t>
            </a:r>
            <a:r>
              <a:rPr lang="en-US" dirty="0"/>
              <a:t> the updates to the thread</a:t>
            </a:r>
          </a:p>
          <a:p>
            <a:endParaRPr lang="en-US" dirty="0"/>
          </a:p>
          <a:p>
            <a:r>
              <a:rPr lang="en-US" dirty="0"/>
              <a:t>We still have to manually figure out which posts we haven’t stored and then store the new ones</a:t>
            </a:r>
          </a:p>
        </p:txBody>
      </p:sp>
      <p:sp>
        <p:nvSpPr>
          <p:cNvPr id="4" name="Date Placeholder 3">
            <a:extLst>
              <a:ext uri="{FF2B5EF4-FFF2-40B4-BE49-F238E27FC236}">
                <a16:creationId xmlns:a16="http://schemas.microsoft.com/office/drawing/2014/main" id="{8D6880EE-F39F-52F2-DD2D-F67DD448C064}"/>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F1F8BAAC-A97D-FBEB-2E34-97BC338698A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13D3C367-FAB4-560C-839A-67FD0921083E}"/>
              </a:ext>
            </a:extLst>
          </p:cNvPr>
          <p:cNvSpPr>
            <a:spLocks noGrp="1"/>
          </p:cNvSpPr>
          <p:nvPr>
            <p:ph type="sldNum" sz="quarter" idx="12"/>
          </p:nvPr>
        </p:nvSpPr>
        <p:spPr/>
        <p:txBody>
          <a:bodyPr/>
          <a:lstStyle/>
          <a:p>
            <a:fld id="{EBF1B0AE-C905-4601-86AA-BBED6AF39D01}" type="slidenum">
              <a:rPr lang="en-US" smtClean="0"/>
              <a:t>43</a:t>
            </a:fld>
            <a:endParaRPr lang="en-US"/>
          </a:p>
        </p:txBody>
      </p:sp>
    </p:spTree>
    <p:extLst>
      <p:ext uri="{BB962C8B-B14F-4D97-AF65-F5344CB8AC3E}">
        <p14:creationId xmlns:p14="http://schemas.microsoft.com/office/powerpoint/2010/main" val="49588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ACEC-1667-0548-A98E-89F142B2B7C1}"/>
              </a:ext>
            </a:extLst>
          </p:cNvPr>
          <p:cNvSpPr>
            <a:spLocks noGrp="1"/>
          </p:cNvSpPr>
          <p:nvPr>
            <p:ph type="title"/>
          </p:nvPr>
        </p:nvSpPr>
        <p:spPr/>
        <p:txBody>
          <a:bodyPr/>
          <a:lstStyle/>
          <a:p>
            <a:r>
              <a:rPr lang="en-US" dirty="0"/>
              <a:t>What About Dealing With Illegal Content?</a:t>
            </a:r>
          </a:p>
        </p:txBody>
      </p:sp>
      <p:sp>
        <p:nvSpPr>
          <p:cNvPr id="3" name="Content Placeholder 2">
            <a:extLst>
              <a:ext uri="{FF2B5EF4-FFF2-40B4-BE49-F238E27FC236}">
                <a16:creationId xmlns:a16="http://schemas.microsoft.com/office/drawing/2014/main" id="{BC46B063-E88E-0D4C-9545-0BFF312D85D2}"/>
              </a:ext>
            </a:extLst>
          </p:cNvPr>
          <p:cNvSpPr>
            <a:spLocks noGrp="1"/>
          </p:cNvSpPr>
          <p:nvPr>
            <p:ph idx="1"/>
          </p:nvPr>
        </p:nvSpPr>
        <p:spPr/>
        <p:txBody>
          <a:bodyPr/>
          <a:lstStyle/>
          <a:p>
            <a:r>
              <a:rPr lang="en-US" dirty="0"/>
              <a:t>We could crawl threads while they are live</a:t>
            </a:r>
          </a:p>
          <a:p>
            <a:endParaRPr lang="en-US" dirty="0"/>
          </a:p>
          <a:p>
            <a:r>
              <a:rPr lang="en-US" dirty="0"/>
              <a:t>This does expose us to some stuff though</a:t>
            </a:r>
          </a:p>
          <a:p>
            <a:pPr lvl="1"/>
            <a:r>
              <a:rPr lang="en-US" dirty="0"/>
              <a:t>What if some child pornography is posted and we end up storing it before janitors/admins delete it?</a:t>
            </a:r>
          </a:p>
          <a:p>
            <a:endParaRPr lang="en-US" dirty="0"/>
          </a:p>
          <a:p>
            <a:r>
              <a:rPr lang="en-US" dirty="0"/>
              <a:t>With 4chan, there is an </a:t>
            </a:r>
            <a:r>
              <a:rPr lang="en-US" i="1" dirty="0"/>
              <a:t>archive</a:t>
            </a:r>
            <a:r>
              <a:rPr lang="en-US" dirty="0"/>
              <a:t> of threads that have fallen out of the catalog</a:t>
            </a:r>
          </a:p>
          <a:p>
            <a:pPr lvl="1"/>
            <a:r>
              <a:rPr lang="en-US" dirty="0"/>
              <a:t>We can make use of this</a:t>
            </a:r>
          </a:p>
        </p:txBody>
      </p:sp>
      <p:sp>
        <p:nvSpPr>
          <p:cNvPr id="4" name="Date Placeholder 3">
            <a:extLst>
              <a:ext uri="{FF2B5EF4-FFF2-40B4-BE49-F238E27FC236}">
                <a16:creationId xmlns:a16="http://schemas.microsoft.com/office/drawing/2014/main" id="{4154ABE6-E421-D2CA-96CD-A4E5249C76BD}"/>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91E78220-9D8A-63C6-FF81-254FFA1276FB}"/>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287ACE9C-EEAE-ACCB-9032-38B948AF37C7}"/>
              </a:ext>
            </a:extLst>
          </p:cNvPr>
          <p:cNvSpPr>
            <a:spLocks noGrp="1"/>
          </p:cNvSpPr>
          <p:nvPr>
            <p:ph type="sldNum" sz="quarter" idx="12"/>
          </p:nvPr>
        </p:nvSpPr>
        <p:spPr/>
        <p:txBody>
          <a:bodyPr/>
          <a:lstStyle/>
          <a:p>
            <a:fld id="{EBF1B0AE-C905-4601-86AA-BBED6AF39D01}" type="slidenum">
              <a:rPr lang="en-US" smtClean="0"/>
              <a:t>44</a:t>
            </a:fld>
            <a:endParaRPr lang="en-US"/>
          </a:p>
        </p:txBody>
      </p:sp>
    </p:spTree>
    <p:extLst>
      <p:ext uri="{BB962C8B-B14F-4D97-AF65-F5344CB8AC3E}">
        <p14:creationId xmlns:p14="http://schemas.microsoft.com/office/powerpoint/2010/main" val="27034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ACEC-1667-0548-A98E-89F142B2B7C1}"/>
              </a:ext>
            </a:extLst>
          </p:cNvPr>
          <p:cNvSpPr>
            <a:spLocks noGrp="1"/>
          </p:cNvSpPr>
          <p:nvPr>
            <p:ph type="title"/>
          </p:nvPr>
        </p:nvSpPr>
        <p:spPr/>
        <p:txBody>
          <a:bodyPr/>
          <a:lstStyle/>
          <a:p>
            <a:r>
              <a:rPr lang="en-US" dirty="0"/>
              <a:t>What About Dealing With Illegal Content?</a:t>
            </a:r>
          </a:p>
        </p:txBody>
      </p:sp>
      <p:sp>
        <p:nvSpPr>
          <p:cNvPr id="3" name="Content Placeholder 2">
            <a:extLst>
              <a:ext uri="{FF2B5EF4-FFF2-40B4-BE49-F238E27FC236}">
                <a16:creationId xmlns:a16="http://schemas.microsoft.com/office/drawing/2014/main" id="{BC46B063-E88E-0D4C-9545-0BFF312D85D2}"/>
              </a:ext>
            </a:extLst>
          </p:cNvPr>
          <p:cNvSpPr>
            <a:spLocks noGrp="1"/>
          </p:cNvSpPr>
          <p:nvPr>
            <p:ph idx="1"/>
          </p:nvPr>
        </p:nvSpPr>
        <p:spPr/>
        <p:txBody>
          <a:bodyPr/>
          <a:lstStyle/>
          <a:p>
            <a:r>
              <a:rPr lang="en-US" dirty="0"/>
              <a:t>Instead of using the catalog to look for </a:t>
            </a:r>
            <a:r>
              <a:rPr lang="en-US" i="1" dirty="0"/>
              <a:t>new</a:t>
            </a:r>
            <a:r>
              <a:rPr lang="en-US" dirty="0"/>
              <a:t> threads, we can look for threads that are </a:t>
            </a:r>
            <a:r>
              <a:rPr lang="en-US" i="1" dirty="0"/>
              <a:t>not</a:t>
            </a:r>
            <a:r>
              <a:rPr lang="en-US" dirty="0"/>
              <a:t> in the catalog when we crawl it, but were in the previous catalog</a:t>
            </a:r>
          </a:p>
          <a:p>
            <a:pPr lvl="1"/>
            <a:r>
              <a:rPr lang="en-US" dirty="0"/>
              <a:t>That means they have been archived</a:t>
            </a:r>
          </a:p>
          <a:p>
            <a:endParaRPr lang="en-US" dirty="0"/>
          </a:p>
          <a:p>
            <a:r>
              <a:rPr lang="en-US" dirty="0"/>
              <a:t>Then just retrieve that thread from the archive!</a:t>
            </a:r>
          </a:p>
        </p:txBody>
      </p:sp>
      <p:sp>
        <p:nvSpPr>
          <p:cNvPr id="4" name="Date Placeholder 3">
            <a:extLst>
              <a:ext uri="{FF2B5EF4-FFF2-40B4-BE49-F238E27FC236}">
                <a16:creationId xmlns:a16="http://schemas.microsoft.com/office/drawing/2014/main" id="{AF9AAEBE-9024-8416-1BB7-74014866C70C}"/>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B3E2B93D-2CEB-D4B3-DE38-4020B0BEC7B4}"/>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09AD681-07EE-9896-0684-D827CE80638F}"/>
              </a:ext>
            </a:extLst>
          </p:cNvPr>
          <p:cNvSpPr>
            <a:spLocks noGrp="1"/>
          </p:cNvSpPr>
          <p:nvPr>
            <p:ph type="sldNum" sz="quarter" idx="12"/>
          </p:nvPr>
        </p:nvSpPr>
        <p:spPr/>
        <p:txBody>
          <a:bodyPr/>
          <a:lstStyle/>
          <a:p>
            <a:fld id="{EBF1B0AE-C905-4601-86AA-BBED6AF39D01}" type="slidenum">
              <a:rPr lang="en-US" smtClean="0"/>
              <a:t>45</a:t>
            </a:fld>
            <a:endParaRPr lang="en-US"/>
          </a:p>
        </p:txBody>
      </p:sp>
    </p:spTree>
    <p:extLst>
      <p:ext uri="{BB962C8B-B14F-4D97-AF65-F5344CB8AC3E}">
        <p14:creationId xmlns:p14="http://schemas.microsoft.com/office/powerpoint/2010/main" val="219036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644B-E436-FF42-9DE3-7DEC1259C58B}"/>
              </a:ext>
            </a:extLst>
          </p:cNvPr>
          <p:cNvSpPr>
            <a:spLocks noGrp="1"/>
          </p:cNvSpPr>
          <p:nvPr>
            <p:ph type="title"/>
          </p:nvPr>
        </p:nvSpPr>
        <p:spPr/>
        <p:txBody>
          <a:bodyPr/>
          <a:lstStyle/>
          <a:p>
            <a:r>
              <a:rPr lang="en-US" dirty="0"/>
              <a:t>Building a Client</a:t>
            </a:r>
          </a:p>
        </p:txBody>
      </p:sp>
      <p:sp>
        <p:nvSpPr>
          <p:cNvPr id="3" name="Content Placeholder 2">
            <a:extLst>
              <a:ext uri="{FF2B5EF4-FFF2-40B4-BE49-F238E27FC236}">
                <a16:creationId xmlns:a16="http://schemas.microsoft.com/office/drawing/2014/main" id="{B04B715F-9BFB-674F-99C3-354D68EAD1FB}"/>
              </a:ext>
            </a:extLst>
          </p:cNvPr>
          <p:cNvSpPr>
            <a:spLocks noGrp="1"/>
          </p:cNvSpPr>
          <p:nvPr>
            <p:ph idx="1"/>
          </p:nvPr>
        </p:nvSpPr>
        <p:spPr/>
        <p:txBody>
          <a:bodyPr/>
          <a:lstStyle/>
          <a:p>
            <a:r>
              <a:rPr lang="en-US" dirty="0"/>
              <a:t>If we want to do things “right,” we should probably build an API client</a:t>
            </a:r>
          </a:p>
          <a:p>
            <a:r>
              <a:rPr lang="en-US" dirty="0"/>
              <a:t>This is basically just a wrapper around the Web API that handles a lot of the repetitive stuff</a:t>
            </a:r>
          </a:p>
          <a:p>
            <a:r>
              <a:rPr lang="en-US" dirty="0"/>
              <a:t>Can handle more or less stuff</a:t>
            </a:r>
          </a:p>
          <a:p>
            <a:pPr lvl="1"/>
            <a:r>
              <a:rPr lang="en-US" dirty="0"/>
              <a:t>Kind of your preference</a:t>
            </a:r>
          </a:p>
          <a:p>
            <a:r>
              <a:rPr lang="en-US" dirty="0"/>
              <a:t>I like to keep things as simple as possible</a:t>
            </a:r>
          </a:p>
          <a:p>
            <a:pPr lvl="1"/>
            <a:r>
              <a:rPr lang="en-US" dirty="0"/>
              <a:t>Although that is not necessarily easy with certain APIs</a:t>
            </a:r>
          </a:p>
          <a:p>
            <a:r>
              <a:rPr lang="en-US" dirty="0"/>
              <a:t>As I need more functionality, I add it</a:t>
            </a:r>
          </a:p>
          <a:p>
            <a:endParaRPr lang="en-US" dirty="0"/>
          </a:p>
        </p:txBody>
      </p:sp>
      <p:sp>
        <p:nvSpPr>
          <p:cNvPr id="4" name="Date Placeholder 3">
            <a:extLst>
              <a:ext uri="{FF2B5EF4-FFF2-40B4-BE49-F238E27FC236}">
                <a16:creationId xmlns:a16="http://schemas.microsoft.com/office/drawing/2014/main" id="{44F11864-C92F-2FA9-FBB0-8CD52F711620}"/>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5F440119-155D-887F-FE9E-7D5E02A34C0A}"/>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362ECEEE-7681-0387-3D3B-BDA842BD591A}"/>
              </a:ext>
            </a:extLst>
          </p:cNvPr>
          <p:cNvSpPr>
            <a:spLocks noGrp="1"/>
          </p:cNvSpPr>
          <p:nvPr>
            <p:ph type="sldNum" sz="quarter" idx="12"/>
          </p:nvPr>
        </p:nvSpPr>
        <p:spPr/>
        <p:txBody>
          <a:bodyPr/>
          <a:lstStyle/>
          <a:p>
            <a:fld id="{EBF1B0AE-C905-4601-86AA-BBED6AF39D01}" type="slidenum">
              <a:rPr lang="en-US" smtClean="0"/>
              <a:t>46</a:t>
            </a:fld>
            <a:endParaRPr lang="en-US"/>
          </a:p>
        </p:txBody>
      </p:sp>
    </p:spTree>
    <p:extLst>
      <p:ext uri="{BB962C8B-B14F-4D97-AF65-F5344CB8AC3E}">
        <p14:creationId xmlns:p14="http://schemas.microsoft.com/office/powerpoint/2010/main" val="415187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BC460-A9E2-711D-5498-4AC8B9EA0CA7}"/>
              </a:ext>
            </a:extLst>
          </p:cNvPr>
          <p:cNvSpPr>
            <a:spLocks noGrp="1"/>
          </p:cNvSpPr>
          <p:nvPr>
            <p:ph type="title"/>
          </p:nvPr>
        </p:nvSpPr>
        <p:spPr/>
        <p:txBody>
          <a:bodyPr/>
          <a:lstStyle/>
          <a:p>
            <a:r>
              <a:rPr lang="en-US" dirty="0"/>
              <a:t>What are we looking for in our client?</a:t>
            </a:r>
          </a:p>
        </p:txBody>
      </p:sp>
      <p:sp>
        <p:nvSpPr>
          <p:cNvPr id="3" name="Content Placeholder 2">
            <a:extLst>
              <a:ext uri="{FF2B5EF4-FFF2-40B4-BE49-F238E27FC236}">
                <a16:creationId xmlns:a16="http://schemas.microsoft.com/office/drawing/2014/main" id="{5501B84C-3091-9FF6-9D00-B4D7FE3452EC}"/>
              </a:ext>
            </a:extLst>
          </p:cNvPr>
          <p:cNvSpPr>
            <a:spLocks noGrp="1"/>
          </p:cNvSpPr>
          <p:nvPr>
            <p:ph idx="1"/>
          </p:nvPr>
        </p:nvSpPr>
        <p:spPr/>
        <p:txBody>
          <a:bodyPr/>
          <a:lstStyle/>
          <a:p>
            <a:r>
              <a:rPr lang="en-US" dirty="0"/>
              <a:t>Only small chance that we need all the endpoints offered</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6FEBBD6B-260A-9B7B-53C8-B5AA5BFA1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772400" cy="6323722"/>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32E2E0AF-9AC0-CB85-EC10-E5DA78251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6606" y="92765"/>
            <a:ext cx="2481623" cy="6858000"/>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D073497A-1EAA-BDF8-52EB-B51DB6C50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50" y="92765"/>
            <a:ext cx="2627194" cy="6858000"/>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7D41B84B-C64C-2200-991D-1C675E90A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773" y="92765"/>
            <a:ext cx="2374542" cy="6858000"/>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2B53FA7A-00F3-5A35-8358-1E3F79638E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0806" y="92765"/>
            <a:ext cx="2529250" cy="6858000"/>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38D88307-578E-7462-2B6F-9184823DE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772" y="92765"/>
            <a:ext cx="2486334" cy="68580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7742C164-CB61-B5F9-F2A7-4D45B6B620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2032" y="1933231"/>
            <a:ext cx="3492500" cy="3352800"/>
          </a:xfrm>
          <a:prstGeom prst="rect">
            <a:avLst/>
          </a:prstGeom>
        </p:spPr>
      </p:pic>
      <p:sp>
        <p:nvSpPr>
          <p:cNvPr id="4" name="Date Placeholder 3">
            <a:extLst>
              <a:ext uri="{FF2B5EF4-FFF2-40B4-BE49-F238E27FC236}">
                <a16:creationId xmlns:a16="http://schemas.microsoft.com/office/drawing/2014/main" id="{55AA71B2-4279-8125-660D-E1979552B473}"/>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90B7F02B-52FD-9A9D-AFA6-3484C2C96EEB}"/>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6B4E9ACD-ABDE-1C6E-DD18-B493F2907636}"/>
              </a:ext>
            </a:extLst>
          </p:cNvPr>
          <p:cNvSpPr>
            <a:spLocks noGrp="1"/>
          </p:cNvSpPr>
          <p:nvPr>
            <p:ph type="sldNum" sz="quarter" idx="12"/>
          </p:nvPr>
        </p:nvSpPr>
        <p:spPr/>
        <p:txBody>
          <a:bodyPr/>
          <a:lstStyle/>
          <a:p>
            <a:fld id="{EBF1B0AE-C905-4601-86AA-BBED6AF39D01}" type="slidenum">
              <a:rPr lang="en-US" smtClean="0"/>
              <a:t>47</a:t>
            </a:fld>
            <a:endParaRPr lang="en-US"/>
          </a:p>
        </p:txBody>
      </p:sp>
    </p:spTree>
    <p:extLst>
      <p:ext uri="{BB962C8B-B14F-4D97-AF65-F5344CB8AC3E}">
        <p14:creationId xmlns:p14="http://schemas.microsoft.com/office/powerpoint/2010/main" val="17305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BC460-A9E2-711D-5498-4AC8B9EA0CA7}"/>
              </a:ext>
            </a:extLst>
          </p:cNvPr>
          <p:cNvSpPr>
            <a:spLocks noGrp="1"/>
          </p:cNvSpPr>
          <p:nvPr>
            <p:ph type="title"/>
          </p:nvPr>
        </p:nvSpPr>
        <p:spPr/>
        <p:txBody>
          <a:bodyPr/>
          <a:lstStyle/>
          <a:p>
            <a:r>
              <a:rPr lang="en-US" dirty="0"/>
              <a:t>What are we looking for in our client?</a:t>
            </a:r>
          </a:p>
        </p:txBody>
      </p:sp>
      <p:sp>
        <p:nvSpPr>
          <p:cNvPr id="3" name="Content Placeholder 2">
            <a:extLst>
              <a:ext uri="{FF2B5EF4-FFF2-40B4-BE49-F238E27FC236}">
                <a16:creationId xmlns:a16="http://schemas.microsoft.com/office/drawing/2014/main" id="{5501B84C-3091-9FF6-9D00-B4D7FE3452EC}"/>
              </a:ext>
            </a:extLst>
          </p:cNvPr>
          <p:cNvSpPr>
            <a:spLocks noGrp="1"/>
          </p:cNvSpPr>
          <p:nvPr>
            <p:ph idx="1"/>
          </p:nvPr>
        </p:nvSpPr>
        <p:spPr/>
        <p:txBody>
          <a:bodyPr/>
          <a:lstStyle/>
          <a:p>
            <a:r>
              <a:rPr lang="en-US" dirty="0"/>
              <a:t>Only small chance that we need all the endpoints offered</a:t>
            </a:r>
          </a:p>
          <a:p>
            <a:r>
              <a:rPr lang="en-US" dirty="0"/>
              <a:t>We want minimum set of endpoints we need</a:t>
            </a:r>
          </a:p>
          <a:p>
            <a:pPr lvl="1"/>
            <a:r>
              <a:rPr lang="en-US" dirty="0"/>
              <a:t>Usually small subset of all endpoints</a:t>
            </a:r>
          </a:p>
          <a:p>
            <a:r>
              <a:rPr lang="en-US" dirty="0"/>
              <a:t>We want to focus in on endpoints that let us</a:t>
            </a:r>
          </a:p>
          <a:p>
            <a:pPr lvl="1"/>
            <a:r>
              <a:rPr lang="en-US" dirty="0"/>
              <a:t>Enumerate content</a:t>
            </a:r>
          </a:p>
          <a:p>
            <a:pPr lvl="1"/>
            <a:r>
              <a:rPr lang="en-US" dirty="0"/>
              <a:t>Retrieve content</a:t>
            </a:r>
          </a:p>
          <a:p>
            <a:r>
              <a:rPr lang="en-US" dirty="0"/>
              <a:t>That’s pretty much it!</a:t>
            </a:r>
          </a:p>
          <a:p>
            <a:endParaRPr lang="en-US" dirty="0"/>
          </a:p>
        </p:txBody>
      </p:sp>
      <p:sp>
        <p:nvSpPr>
          <p:cNvPr id="4" name="Date Placeholder 3">
            <a:extLst>
              <a:ext uri="{FF2B5EF4-FFF2-40B4-BE49-F238E27FC236}">
                <a16:creationId xmlns:a16="http://schemas.microsoft.com/office/drawing/2014/main" id="{73196A90-F2FE-929C-FF52-D0BD0497377C}"/>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F42DBBF7-9385-97B7-7FAB-D7107AF39A3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FB989B1-69E7-172C-9C66-371693B463DB}"/>
              </a:ext>
            </a:extLst>
          </p:cNvPr>
          <p:cNvSpPr>
            <a:spLocks noGrp="1"/>
          </p:cNvSpPr>
          <p:nvPr>
            <p:ph type="sldNum" sz="quarter" idx="12"/>
          </p:nvPr>
        </p:nvSpPr>
        <p:spPr/>
        <p:txBody>
          <a:bodyPr/>
          <a:lstStyle/>
          <a:p>
            <a:fld id="{EBF1B0AE-C905-4601-86AA-BBED6AF39D01}" type="slidenum">
              <a:rPr lang="en-US" smtClean="0"/>
              <a:t>48</a:t>
            </a:fld>
            <a:endParaRPr lang="en-US"/>
          </a:p>
        </p:txBody>
      </p:sp>
    </p:spTree>
    <p:extLst>
      <p:ext uri="{BB962C8B-B14F-4D97-AF65-F5344CB8AC3E}">
        <p14:creationId xmlns:p14="http://schemas.microsoft.com/office/powerpoint/2010/main" val="20132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Let’s take a look at the endpoints</a:t>
            </a:r>
          </a:p>
          <a:p>
            <a:pPr lvl="1"/>
            <a:r>
              <a:rPr lang="en-US" dirty="0"/>
              <a:t>Endpoints are how you access the API</a:t>
            </a:r>
          </a:p>
          <a:p>
            <a:endParaRPr lang="en-US" dirty="0"/>
          </a:p>
        </p:txBody>
      </p:sp>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4chan API</a:t>
            </a:r>
          </a:p>
        </p:txBody>
      </p:sp>
      <p:pic>
        <p:nvPicPr>
          <p:cNvPr id="5" name="Picture 4">
            <a:extLst>
              <a:ext uri="{FF2B5EF4-FFF2-40B4-BE49-F238E27FC236}">
                <a16:creationId xmlns:a16="http://schemas.microsoft.com/office/drawing/2014/main" id="{C5FB7DD6-3C2C-0442-B104-14A2BEC326AF}"/>
              </a:ext>
            </a:extLst>
          </p:cNvPr>
          <p:cNvPicPr>
            <a:picLocks noChangeAspect="1"/>
          </p:cNvPicPr>
          <p:nvPr/>
        </p:nvPicPr>
        <p:blipFill>
          <a:blip r:embed="rId2"/>
          <a:stretch>
            <a:fillRect/>
          </a:stretch>
        </p:blipFill>
        <p:spPr>
          <a:xfrm>
            <a:off x="838200" y="0"/>
            <a:ext cx="10201132" cy="6858000"/>
          </a:xfrm>
          <a:prstGeom prst="rect">
            <a:avLst/>
          </a:prstGeom>
        </p:spPr>
      </p:pic>
      <p:sp>
        <p:nvSpPr>
          <p:cNvPr id="4" name="Date Placeholder 3">
            <a:extLst>
              <a:ext uri="{FF2B5EF4-FFF2-40B4-BE49-F238E27FC236}">
                <a16:creationId xmlns:a16="http://schemas.microsoft.com/office/drawing/2014/main" id="{68D83EE1-9F9E-5C62-01AD-3104097390E0}"/>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6EAE8451-4EA3-F285-C240-F855D8E96833}"/>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DE439881-CC5F-A29B-C97B-4DECA15DF83D}"/>
              </a:ext>
            </a:extLst>
          </p:cNvPr>
          <p:cNvSpPr>
            <a:spLocks noGrp="1"/>
          </p:cNvSpPr>
          <p:nvPr>
            <p:ph type="sldNum" sz="quarter" idx="12"/>
          </p:nvPr>
        </p:nvSpPr>
        <p:spPr/>
        <p:txBody>
          <a:bodyPr/>
          <a:lstStyle/>
          <a:p>
            <a:fld id="{EBF1B0AE-C905-4601-86AA-BBED6AF39D01}" type="slidenum">
              <a:rPr lang="en-US" smtClean="0"/>
              <a:t>49</a:t>
            </a:fld>
            <a:endParaRPr lang="en-US"/>
          </a:p>
        </p:txBody>
      </p:sp>
    </p:spTree>
    <p:extLst>
      <p:ext uri="{BB962C8B-B14F-4D97-AF65-F5344CB8AC3E}">
        <p14:creationId xmlns:p14="http://schemas.microsoft.com/office/powerpoint/2010/main" val="129931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2921-139C-B337-0C3E-53EA2F89AD79}"/>
              </a:ext>
            </a:extLst>
          </p:cNvPr>
          <p:cNvSpPr>
            <a:spLocks noGrp="1"/>
          </p:cNvSpPr>
          <p:nvPr>
            <p:ph type="title"/>
          </p:nvPr>
        </p:nvSpPr>
        <p:spPr/>
        <p:txBody>
          <a:bodyPr/>
          <a:lstStyle/>
          <a:p>
            <a:r>
              <a:rPr lang="en-US" dirty="0"/>
              <a:t>What’s the status chicos?</a:t>
            </a:r>
          </a:p>
        </p:txBody>
      </p:sp>
      <p:sp>
        <p:nvSpPr>
          <p:cNvPr id="3" name="Content Placeholder 2">
            <a:extLst>
              <a:ext uri="{FF2B5EF4-FFF2-40B4-BE49-F238E27FC236}">
                <a16:creationId xmlns:a16="http://schemas.microsoft.com/office/drawing/2014/main" id="{2EB9E020-2B78-B5BC-8457-C8A26BC4DD80}"/>
              </a:ext>
            </a:extLst>
          </p:cNvPr>
          <p:cNvSpPr>
            <a:spLocks noGrp="1"/>
          </p:cNvSpPr>
          <p:nvPr>
            <p:ph idx="1"/>
          </p:nvPr>
        </p:nvSpPr>
        <p:spPr/>
        <p:txBody>
          <a:bodyPr/>
          <a:lstStyle/>
          <a:p>
            <a:r>
              <a:rPr lang="en-US" dirty="0"/>
              <a:t>Big time changes in the past 12 months</a:t>
            </a:r>
          </a:p>
          <a:p>
            <a:r>
              <a:rPr lang="en-US" dirty="0"/>
              <a:t>Reddit</a:t>
            </a:r>
          </a:p>
          <a:p>
            <a:pPr lvl="1"/>
            <a:r>
              <a:rPr lang="en-US" dirty="0"/>
              <a:t>https://</a:t>
            </a:r>
            <a:r>
              <a:rPr lang="en-US" dirty="0" err="1"/>
              <a:t>support.reddithelp.com</a:t>
            </a:r>
            <a:r>
              <a:rPr lang="en-US" dirty="0"/>
              <a:t>/</a:t>
            </a:r>
            <a:r>
              <a:rPr lang="en-US" dirty="0" err="1"/>
              <a:t>hc</a:t>
            </a:r>
            <a:r>
              <a:rPr lang="en-US" dirty="0"/>
              <a:t>/</a:t>
            </a:r>
            <a:r>
              <a:rPr lang="en-US" dirty="0" err="1"/>
              <a:t>en</a:t>
            </a:r>
            <a:r>
              <a:rPr lang="en-US" dirty="0"/>
              <a:t>-us/articles/16160319875092-Reddit-Data-API-Wiki</a:t>
            </a:r>
          </a:p>
          <a:p>
            <a:r>
              <a:rPr lang="en-US" dirty="0"/>
              <a:t>Twitter</a:t>
            </a:r>
          </a:p>
          <a:p>
            <a:pPr lvl="1"/>
            <a:r>
              <a:rPr lang="en-US" dirty="0"/>
              <a:t>Gone (if you care about </a:t>
            </a:r>
            <a:r>
              <a:rPr lang="en-US" dirty="0" err="1"/>
              <a:t>ToS</a:t>
            </a:r>
            <a:r>
              <a:rPr lang="en-US" dirty="0"/>
              <a:t>)</a:t>
            </a:r>
          </a:p>
          <a:p>
            <a:r>
              <a:rPr lang="en-US" dirty="0"/>
              <a:t>Mastodon</a:t>
            </a:r>
          </a:p>
          <a:p>
            <a:r>
              <a:rPr lang="en-US" dirty="0"/>
              <a:t>Bluesky</a:t>
            </a:r>
          </a:p>
          <a:p>
            <a:pPr marL="0" indent="0">
              <a:buNone/>
            </a:pPr>
            <a:endParaRPr lang="en-US" dirty="0"/>
          </a:p>
        </p:txBody>
      </p:sp>
      <p:sp>
        <p:nvSpPr>
          <p:cNvPr id="4" name="Date Placeholder 3">
            <a:extLst>
              <a:ext uri="{FF2B5EF4-FFF2-40B4-BE49-F238E27FC236}">
                <a16:creationId xmlns:a16="http://schemas.microsoft.com/office/drawing/2014/main" id="{543246E9-392C-1DE8-0F22-E3273FEC91E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85BA626C-A242-1001-6FD3-5B0EE0907DC3}"/>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450E1F09-AF76-EAD3-8F8B-67D5FD661307}"/>
              </a:ext>
            </a:extLst>
          </p:cNvPr>
          <p:cNvSpPr>
            <a:spLocks noGrp="1"/>
          </p:cNvSpPr>
          <p:nvPr>
            <p:ph type="sldNum" sz="quarter" idx="12"/>
          </p:nvPr>
        </p:nvSpPr>
        <p:spPr/>
        <p:txBody>
          <a:bodyPr/>
          <a:lstStyle/>
          <a:p>
            <a:fld id="{EBF1B0AE-C905-4601-86AA-BBED6AF39D01}" type="slidenum">
              <a:rPr lang="en-US" smtClean="0"/>
              <a:t>5</a:t>
            </a:fld>
            <a:endParaRPr lang="en-US"/>
          </a:p>
        </p:txBody>
      </p:sp>
    </p:spTree>
    <p:extLst>
      <p:ext uri="{BB962C8B-B14F-4D97-AF65-F5344CB8AC3E}">
        <p14:creationId xmlns:p14="http://schemas.microsoft.com/office/powerpoint/2010/main" val="232125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9828-F473-64F6-59E0-F5E1FD968BA6}"/>
              </a:ext>
            </a:extLst>
          </p:cNvPr>
          <p:cNvSpPr>
            <a:spLocks noGrp="1"/>
          </p:cNvSpPr>
          <p:nvPr>
            <p:ph type="title"/>
          </p:nvPr>
        </p:nvSpPr>
        <p:spPr/>
        <p:txBody>
          <a:bodyPr/>
          <a:lstStyle/>
          <a:p>
            <a:endParaRPr lang="en-US"/>
          </a:p>
        </p:txBody>
      </p:sp>
      <p:pic>
        <p:nvPicPr>
          <p:cNvPr id="17" name="Content Placeholder 16" descr="A screenshot of a computer program&#10;&#10;Description automatically generated">
            <a:extLst>
              <a:ext uri="{FF2B5EF4-FFF2-40B4-BE49-F238E27FC236}">
                <a16:creationId xmlns:a16="http://schemas.microsoft.com/office/drawing/2014/main" id="{5CA0EC5C-6753-34DA-30A5-4E8FAAD93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461" y="-107731"/>
            <a:ext cx="8097078" cy="7073461"/>
          </a:xfrm>
        </p:spPr>
      </p:pic>
      <p:sp>
        <p:nvSpPr>
          <p:cNvPr id="3" name="Date Placeholder 2">
            <a:extLst>
              <a:ext uri="{FF2B5EF4-FFF2-40B4-BE49-F238E27FC236}">
                <a16:creationId xmlns:a16="http://schemas.microsoft.com/office/drawing/2014/main" id="{495D06AE-B9CA-F8C8-B19B-E8B469C986CC}"/>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1504872E-99ED-E2B2-8982-B86393C7A8AE}"/>
              </a:ext>
            </a:extLst>
          </p:cNvPr>
          <p:cNvSpPr>
            <a:spLocks noGrp="1"/>
          </p:cNvSpPr>
          <p:nvPr>
            <p:ph type="ftr" sz="quarter" idx="11"/>
          </p:nvPr>
        </p:nvSpPr>
        <p:spPr/>
        <p:txBody>
          <a:bodyPr/>
          <a:lstStyle/>
          <a:p>
            <a:r>
              <a:rPr lang="en-US"/>
              <a:t>ASONAM 2023</a:t>
            </a:r>
          </a:p>
        </p:txBody>
      </p:sp>
      <p:sp>
        <p:nvSpPr>
          <p:cNvPr id="5" name="Slide Number Placeholder 4">
            <a:extLst>
              <a:ext uri="{FF2B5EF4-FFF2-40B4-BE49-F238E27FC236}">
                <a16:creationId xmlns:a16="http://schemas.microsoft.com/office/drawing/2014/main" id="{5B73674B-63D5-EB65-5624-6FEDA684B0F8}"/>
              </a:ext>
            </a:extLst>
          </p:cNvPr>
          <p:cNvSpPr>
            <a:spLocks noGrp="1"/>
          </p:cNvSpPr>
          <p:nvPr>
            <p:ph type="sldNum" sz="quarter" idx="12"/>
          </p:nvPr>
        </p:nvSpPr>
        <p:spPr/>
        <p:txBody>
          <a:bodyPr/>
          <a:lstStyle/>
          <a:p>
            <a:fld id="{EBF1B0AE-C905-4601-86AA-BBED6AF39D01}" type="slidenum">
              <a:rPr lang="en-US" smtClean="0"/>
              <a:t>50</a:t>
            </a:fld>
            <a:endParaRPr lang="en-US"/>
          </a:p>
        </p:txBody>
      </p:sp>
    </p:spTree>
    <p:extLst>
      <p:ext uri="{BB962C8B-B14F-4D97-AF65-F5344CB8AC3E}">
        <p14:creationId xmlns:p14="http://schemas.microsoft.com/office/powerpoint/2010/main" val="41612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B6AA-7137-5A78-F7A4-3615C06206EE}"/>
              </a:ext>
            </a:extLst>
          </p:cNvPr>
          <p:cNvSpPr>
            <a:spLocks noGrp="1"/>
          </p:cNvSpPr>
          <p:nvPr>
            <p:ph type="title"/>
          </p:nvPr>
        </p:nvSpPr>
        <p:spPr/>
        <p:txBody>
          <a:bodyPr/>
          <a:lstStyle/>
          <a:p>
            <a:r>
              <a:rPr lang="en-US" dirty="0"/>
              <a:t>Let’s make things a bit more robust </a:t>
            </a:r>
          </a:p>
        </p:txBody>
      </p:sp>
      <p:pic>
        <p:nvPicPr>
          <p:cNvPr id="5" name="Content Placeholder 4" descr="A screen shot of a computer code&#10;&#10;Description automatically generated">
            <a:extLst>
              <a:ext uri="{FF2B5EF4-FFF2-40B4-BE49-F238E27FC236}">
                <a16:creationId xmlns:a16="http://schemas.microsoft.com/office/drawing/2014/main" id="{5C277EA7-B9A7-3638-B9F5-D4DEBD8656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982" y="-10235"/>
            <a:ext cx="9356035" cy="6868235"/>
          </a:xfrm>
        </p:spPr>
      </p:pic>
      <p:sp>
        <p:nvSpPr>
          <p:cNvPr id="6" name="Rounded Rectangular Callout 5">
            <a:extLst>
              <a:ext uri="{FF2B5EF4-FFF2-40B4-BE49-F238E27FC236}">
                <a16:creationId xmlns:a16="http://schemas.microsoft.com/office/drawing/2014/main" id="{71E6C71A-FF4B-1F97-B7F1-9824B8A1279B}"/>
              </a:ext>
            </a:extLst>
          </p:cNvPr>
          <p:cNvSpPr/>
          <p:nvPr/>
        </p:nvSpPr>
        <p:spPr>
          <a:xfrm>
            <a:off x="1802294" y="2968487"/>
            <a:ext cx="3511827" cy="1577009"/>
          </a:xfrm>
          <a:prstGeom prst="wedgeRoundRectCallout">
            <a:avLst>
              <a:gd name="adj1" fmla="val -4529"/>
              <a:gd name="adj2" fmla="val 6447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 can abstract out the portion of code that forms the URL</a:t>
            </a:r>
          </a:p>
        </p:txBody>
      </p:sp>
      <p:sp>
        <p:nvSpPr>
          <p:cNvPr id="7" name="Rounded Rectangular Callout 6">
            <a:extLst>
              <a:ext uri="{FF2B5EF4-FFF2-40B4-BE49-F238E27FC236}">
                <a16:creationId xmlns:a16="http://schemas.microsoft.com/office/drawing/2014/main" id="{CCEA7AAB-6E52-B6CB-D149-6CFF253A8865}"/>
              </a:ext>
            </a:extLst>
          </p:cNvPr>
          <p:cNvSpPr/>
          <p:nvPr/>
        </p:nvSpPr>
        <p:spPr>
          <a:xfrm>
            <a:off x="4817164" y="2179982"/>
            <a:ext cx="3511827" cy="1577009"/>
          </a:xfrm>
          <a:prstGeom prst="wedgeRoundRectCallout">
            <a:avLst>
              <a:gd name="adj1" fmla="val -30944"/>
              <a:gd name="adj2" fmla="val 7791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Can abstract out the code that executes also</a:t>
            </a:r>
          </a:p>
          <a:p>
            <a:pPr algn="ctr"/>
            <a:br>
              <a:rPr lang="en-US" dirty="0"/>
            </a:br>
            <a:r>
              <a:rPr lang="en-US" dirty="0"/>
              <a:t>(For our simple example, not much point…)</a:t>
            </a:r>
          </a:p>
        </p:txBody>
      </p:sp>
      <p:sp>
        <p:nvSpPr>
          <p:cNvPr id="8" name="Date Placeholder 7">
            <a:extLst>
              <a:ext uri="{FF2B5EF4-FFF2-40B4-BE49-F238E27FC236}">
                <a16:creationId xmlns:a16="http://schemas.microsoft.com/office/drawing/2014/main" id="{E6C40C64-4176-EEB5-CB76-80BCDD46484D}"/>
              </a:ext>
            </a:extLst>
          </p:cNvPr>
          <p:cNvSpPr>
            <a:spLocks noGrp="1"/>
          </p:cNvSpPr>
          <p:nvPr>
            <p:ph type="dt" sz="half" idx="10"/>
          </p:nvPr>
        </p:nvSpPr>
        <p:spPr/>
        <p:txBody>
          <a:bodyPr/>
          <a:lstStyle/>
          <a:p>
            <a:r>
              <a:rPr lang="en-US"/>
              <a:t>2023-11-06</a:t>
            </a:r>
          </a:p>
        </p:txBody>
      </p:sp>
      <p:sp>
        <p:nvSpPr>
          <p:cNvPr id="9" name="Footer Placeholder 8">
            <a:extLst>
              <a:ext uri="{FF2B5EF4-FFF2-40B4-BE49-F238E27FC236}">
                <a16:creationId xmlns:a16="http://schemas.microsoft.com/office/drawing/2014/main" id="{4F38F333-E229-572A-405B-ECA2E4F05AB3}"/>
              </a:ext>
            </a:extLst>
          </p:cNvPr>
          <p:cNvSpPr>
            <a:spLocks noGrp="1"/>
          </p:cNvSpPr>
          <p:nvPr>
            <p:ph type="ftr" sz="quarter" idx="11"/>
          </p:nvPr>
        </p:nvSpPr>
        <p:spPr/>
        <p:txBody>
          <a:bodyPr/>
          <a:lstStyle/>
          <a:p>
            <a:r>
              <a:rPr lang="en-US"/>
              <a:t>ASONAM 2023</a:t>
            </a:r>
          </a:p>
        </p:txBody>
      </p:sp>
      <p:sp>
        <p:nvSpPr>
          <p:cNvPr id="10" name="Slide Number Placeholder 9">
            <a:extLst>
              <a:ext uri="{FF2B5EF4-FFF2-40B4-BE49-F238E27FC236}">
                <a16:creationId xmlns:a16="http://schemas.microsoft.com/office/drawing/2014/main" id="{664EA5C0-0927-A20E-DE7B-5F38E01B61AF}"/>
              </a:ext>
            </a:extLst>
          </p:cNvPr>
          <p:cNvSpPr>
            <a:spLocks noGrp="1"/>
          </p:cNvSpPr>
          <p:nvPr>
            <p:ph type="sldNum" sz="quarter" idx="12"/>
          </p:nvPr>
        </p:nvSpPr>
        <p:spPr/>
        <p:txBody>
          <a:bodyPr/>
          <a:lstStyle/>
          <a:p>
            <a:fld id="{EBF1B0AE-C905-4601-86AA-BBED6AF39D01}" type="slidenum">
              <a:rPr lang="en-US" smtClean="0"/>
              <a:t>51</a:t>
            </a:fld>
            <a:endParaRPr lang="en-US"/>
          </a:p>
        </p:txBody>
      </p:sp>
    </p:spTree>
    <p:extLst>
      <p:ext uri="{BB962C8B-B14F-4D97-AF65-F5344CB8AC3E}">
        <p14:creationId xmlns:p14="http://schemas.microsoft.com/office/powerpoint/2010/main" val="394530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473D-F739-E94D-9E80-F52DC1AC077E}"/>
              </a:ext>
            </a:extLst>
          </p:cNvPr>
          <p:cNvSpPr>
            <a:spLocks noGrp="1"/>
          </p:cNvSpPr>
          <p:nvPr>
            <p:ph type="title"/>
          </p:nvPr>
        </p:nvSpPr>
        <p:spPr/>
        <p:txBody>
          <a:bodyPr/>
          <a:lstStyle/>
          <a:p>
            <a:r>
              <a:rPr lang="en-US" dirty="0"/>
              <a:t>Cool, But, How Do We Control All This?</a:t>
            </a:r>
          </a:p>
        </p:txBody>
      </p:sp>
      <p:sp>
        <p:nvSpPr>
          <p:cNvPr id="3" name="Content Placeholder 2">
            <a:extLst>
              <a:ext uri="{FF2B5EF4-FFF2-40B4-BE49-F238E27FC236}">
                <a16:creationId xmlns:a16="http://schemas.microsoft.com/office/drawing/2014/main" id="{CD052C0F-2CF4-A946-91B0-93E463DCB27B}"/>
              </a:ext>
            </a:extLst>
          </p:cNvPr>
          <p:cNvSpPr>
            <a:spLocks noGrp="1"/>
          </p:cNvSpPr>
          <p:nvPr>
            <p:ph idx="1"/>
          </p:nvPr>
        </p:nvSpPr>
        <p:spPr/>
        <p:txBody>
          <a:bodyPr/>
          <a:lstStyle/>
          <a:p>
            <a:r>
              <a:rPr lang="en-US" dirty="0"/>
              <a:t>Personally, I build a crawling </a:t>
            </a:r>
            <a:r>
              <a:rPr lang="en-US" i="1" dirty="0"/>
              <a:t>pipeline</a:t>
            </a:r>
            <a:endParaRPr lang="en-US" dirty="0"/>
          </a:p>
          <a:p>
            <a:endParaRPr lang="en-US" dirty="0"/>
          </a:p>
          <a:p>
            <a:r>
              <a:rPr lang="en-US" dirty="0"/>
              <a:t>This is a set of operations that follow one after another</a:t>
            </a:r>
          </a:p>
          <a:p>
            <a:endParaRPr lang="en-US" dirty="0"/>
          </a:p>
          <a:p>
            <a:r>
              <a:rPr lang="en-US" dirty="0"/>
              <a:t>I use a pretty simple </a:t>
            </a:r>
            <a:r>
              <a:rPr lang="en-US" i="1" dirty="0"/>
              <a:t>job queue</a:t>
            </a:r>
            <a:r>
              <a:rPr lang="en-US" dirty="0"/>
              <a:t> system to handle coordination</a:t>
            </a:r>
          </a:p>
          <a:p>
            <a:endParaRPr lang="en-US" dirty="0"/>
          </a:p>
        </p:txBody>
      </p:sp>
      <p:sp>
        <p:nvSpPr>
          <p:cNvPr id="4" name="Date Placeholder 3">
            <a:extLst>
              <a:ext uri="{FF2B5EF4-FFF2-40B4-BE49-F238E27FC236}">
                <a16:creationId xmlns:a16="http://schemas.microsoft.com/office/drawing/2014/main" id="{B1E8D92D-B5D5-0842-51FC-D3777CDBBA3F}"/>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D3D0012E-D633-1FA2-D9C9-6B7D37CB3290}"/>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6EBA8C42-CB43-5715-4825-1F10AF772EF9}"/>
              </a:ext>
            </a:extLst>
          </p:cNvPr>
          <p:cNvSpPr>
            <a:spLocks noGrp="1"/>
          </p:cNvSpPr>
          <p:nvPr>
            <p:ph type="sldNum" sz="quarter" idx="12"/>
          </p:nvPr>
        </p:nvSpPr>
        <p:spPr/>
        <p:txBody>
          <a:bodyPr/>
          <a:lstStyle/>
          <a:p>
            <a:fld id="{EBF1B0AE-C905-4601-86AA-BBED6AF39D01}" type="slidenum">
              <a:rPr lang="en-US" smtClean="0"/>
              <a:t>52</a:t>
            </a:fld>
            <a:endParaRPr lang="en-US"/>
          </a:p>
        </p:txBody>
      </p:sp>
    </p:spTree>
    <p:extLst>
      <p:ext uri="{BB962C8B-B14F-4D97-AF65-F5344CB8AC3E}">
        <p14:creationId xmlns:p14="http://schemas.microsoft.com/office/powerpoint/2010/main" val="84449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solidFill>
                  <a:schemeClr val="bg1"/>
                </a:solidFill>
              </a:rPr>
              <a:t>There are some challenges here; we need a strategy</a:t>
            </a:r>
          </a:p>
          <a:p>
            <a:r>
              <a:rPr lang="en-US" dirty="0">
                <a:solidFill>
                  <a:schemeClr val="bg1"/>
                </a:solidFill>
              </a:rPr>
              <a:t>Challenge 1</a:t>
            </a:r>
          </a:p>
          <a:p>
            <a:pPr lvl="1"/>
            <a:r>
              <a:rPr lang="en-US" dirty="0">
                <a:solidFill>
                  <a:schemeClr val="bg1"/>
                </a:solidFill>
              </a:rPr>
              <a:t>The API does not provide us with any direct way to request </a:t>
            </a:r>
            <a:r>
              <a:rPr lang="en-US" i="1" dirty="0">
                <a:solidFill>
                  <a:schemeClr val="bg1"/>
                </a:solidFill>
              </a:rPr>
              <a:t>new</a:t>
            </a:r>
            <a:r>
              <a:rPr lang="en-US" dirty="0">
                <a:solidFill>
                  <a:schemeClr val="bg1"/>
                </a:solidFill>
              </a:rPr>
              <a:t> threads/posts</a:t>
            </a:r>
          </a:p>
          <a:p>
            <a:pPr lvl="2"/>
            <a:r>
              <a:rPr lang="en-US" dirty="0">
                <a:solidFill>
                  <a:schemeClr val="bg1"/>
                </a:solidFill>
              </a:rPr>
              <a:t>We could use if-modified-since header, but that doesn’t really solve our problem</a:t>
            </a:r>
          </a:p>
          <a:p>
            <a:r>
              <a:rPr lang="en-US" dirty="0">
                <a:solidFill>
                  <a:schemeClr val="bg1"/>
                </a:solidFill>
              </a:rPr>
              <a:t>Challenge 2</a:t>
            </a:r>
          </a:p>
          <a:p>
            <a:pPr lvl="1"/>
            <a:r>
              <a:rPr lang="en-US" dirty="0">
                <a:solidFill>
                  <a:schemeClr val="bg1"/>
                </a:solidFill>
              </a:rPr>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D4CE133D-B9FA-DE9C-458D-8D5889406CB5}"/>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D78F0808-E90B-A65B-CDDC-2129BA6E5061}"/>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68ABF497-1BEF-990E-FE8A-CE58A6D4A2BB}"/>
              </a:ext>
            </a:extLst>
          </p:cNvPr>
          <p:cNvSpPr>
            <a:spLocks noGrp="1"/>
          </p:cNvSpPr>
          <p:nvPr>
            <p:ph type="sldNum" sz="quarter" idx="12"/>
          </p:nvPr>
        </p:nvSpPr>
        <p:spPr/>
        <p:txBody>
          <a:bodyPr/>
          <a:lstStyle/>
          <a:p>
            <a:fld id="{EBF1B0AE-C905-4601-86AA-BBED6AF39D01}" type="slidenum">
              <a:rPr lang="en-US" smtClean="0"/>
              <a:t>53</a:t>
            </a:fld>
            <a:endParaRPr lang="en-US"/>
          </a:p>
        </p:txBody>
      </p:sp>
    </p:spTree>
    <p:extLst>
      <p:ext uri="{BB962C8B-B14F-4D97-AF65-F5344CB8AC3E}">
        <p14:creationId xmlns:p14="http://schemas.microsoft.com/office/powerpoint/2010/main" val="1484809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solidFill>
                  <a:schemeClr val="bg1"/>
                </a:solidFill>
              </a:rPr>
              <a:t>Challenge 1</a:t>
            </a:r>
          </a:p>
          <a:p>
            <a:pPr lvl="1"/>
            <a:r>
              <a:rPr lang="en-US" dirty="0">
                <a:solidFill>
                  <a:schemeClr val="bg1"/>
                </a:solidFill>
              </a:rPr>
              <a:t>The API does not provide us with any direct way to request </a:t>
            </a:r>
            <a:r>
              <a:rPr lang="en-US" i="1" dirty="0">
                <a:solidFill>
                  <a:schemeClr val="bg1"/>
                </a:solidFill>
              </a:rPr>
              <a:t>new</a:t>
            </a:r>
            <a:r>
              <a:rPr lang="en-US" dirty="0">
                <a:solidFill>
                  <a:schemeClr val="bg1"/>
                </a:solidFill>
              </a:rPr>
              <a:t> threads/posts</a:t>
            </a:r>
          </a:p>
          <a:p>
            <a:pPr lvl="2"/>
            <a:r>
              <a:rPr lang="en-US" dirty="0">
                <a:solidFill>
                  <a:schemeClr val="bg1"/>
                </a:solidFill>
              </a:rPr>
              <a:t>We could use if-modified-since header, but that doesn’t really solve our problem</a:t>
            </a:r>
          </a:p>
          <a:p>
            <a:r>
              <a:rPr lang="en-US" dirty="0">
                <a:solidFill>
                  <a:schemeClr val="bg1"/>
                </a:solidFill>
              </a:rPr>
              <a:t>Challenge 2</a:t>
            </a:r>
          </a:p>
          <a:p>
            <a:pPr lvl="1"/>
            <a:r>
              <a:rPr lang="en-US" dirty="0">
                <a:solidFill>
                  <a:schemeClr val="bg1"/>
                </a:solidFill>
              </a:rPr>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5B2E89C5-9DDC-687E-70E7-FAE7241A5467}"/>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CCD2992F-886A-0175-BAB9-E08E676296F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B0535D5-5B27-F0C5-BE45-35AF2D0FC7AF}"/>
              </a:ext>
            </a:extLst>
          </p:cNvPr>
          <p:cNvSpPr>
            <a:spLocks noGrp="1"/>
          </p:cNvSpPr>
          <p:nvPr>
            <p:ph type="sldNum" sz="quarter" idx="12"/>
          </p:nvPr>
        </p:nvSpPr>
        <p:spPr/>
        <p:txBody>
          <a:bodyPr/>
          <a:lstStyle/>
          <a:p>
            <a:fld id="{EBF1B0AE-C905-4601-86AA-BBED6AF39D01}" type="slidenum">
              <a:rPr lang="en-US" smtClean="0"/>
              <a:t>54</a:t>
            </a:fld>
            <a:endParaRPr lang="en-US"/>
          </a:p>
        </p:txBody>
      </p:sp>
    </p:spTree>
    <p:extLst>
      <p:ext uri="{BB962C8B-B14F-4D97-AF65-F5344CB8AC3E}">
        <p14:creationId xmlns:p14="http://schemas.microsoft.com/office/powerpoint/2010/main" val="2140663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solidFill>
                  <a:schemeClr val="bg1"/>
                </a:solidFill>
              </a:rPr>
              <a:t>The API does not provide us with any direct way to request </a:t>
            </a:r>
            <a:r>
              <a:rPr lang="en-US" i="1" dirty="0">
                <a:solidFill>
                  <a:schemeClr val="bg1"/>
                </a:solidFill>
              </a:rPr>
              <a:t>new</a:t>
            </a:r>
            <a:r>
              <a:rPr lang="en-US" dirty="0">
                <a:solidFill>
                  <a:schemeClr val="bg1"/>
                </a:solidFill>
              </a:rPr>
              <a:t> threads/posts</a:t>
            </a:r>
          </a:p>
          <a:p>
            <a:pPr lvl="2"/>
            <a:r>
              <a:rPr lang="en-US" dirty="0">
                <a:solidFill>
                  <a:schemeClr val="bg1"/>
                </a:solidFill>
              </a:rPr>
              <a:t>We could use if-modified-since header, but that doesn’t really solve our problem</a:t>
            </a:r>
          </a:p>
          <a:p>
            <a:r>
              <a:rPr lang="en-US" dirty="0">
                <a:solidFill>
                  <a:schemeClr val="bg1"/>
                </a:solidFill>
              </a:rPr>
              <a:t>Challenge 2</a:t>
            </a:r>
          </a:p>
          <a:p>
            <a:pPr lvl="1"/>
            <a:r>
              <a:rPr lang="en-US" dirty="0">
                <a:solidFill>
                  <a:schemeClr val="bg1"/>
                </a:solidFill>
              </a:rPr>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D84175DD-DDF9-3FEB-2A0C-D7E47339AED2}"/>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037DEC88-5025-5179-79F3-E68A005B418E}"/>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56BCB26-D405-CA0F-1C62-67ABCF039710}"/>
              </a:ext>
            </a:extLst>
          </p:cNvPr>
          <p:cNvSpPr>
            <a:spLocks noGrp="1"/>
          </p:cNvSpPr>
          <p:nvPr>
            <p:ph type="sldNum" sz="quarter" idx="12"/>
          </p:nvPr>
        </p:nvSpPr>
        <p:spPr/>
        <p:txBody>
          <a:bodyPr/>
          <a:lstStyle/>
          <a:p>
            <a:fld id="{EBF1B0AE-C905-4601-86AA-BBED6AF39D01}" type="slidenum">
              <a:rPr lang="en-US" smtClean="0"/>
              <a:t>55</a:t>
            </a:fld>
            <a:endParaRPr lang="en-US"/>
          </a:p>
        </p:txBody>
      </p:sp>
    </p:spTree>
    <p:extLst>
      <p:ext uri="{BB962C8B-B14F-4D97-AF65-F5344CB8AC3E}">
        <p14:creationId xmlns:p14="http://schemas.microsoft.com/office/powerpoint/2010/main" val="2383707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solidFill>
                  <a:schemeClr val="bg1"/>
                </a:solidFill>
              </a:rPr>
              <a:t>We could use if-modified-since header, but that doesn’t really solve our problem</a:t>
            </a:r>
          </a:p>
          <a:p>
            <a:r>
              <a:rPr lang="en-US" dirty="0">
                <a:solidFill>
                  <a:schemeClr val="bg1"/>
                </a:solidFill>
              </a:rPr>
              <a:t>Challenge 2</a:t>
            </a:r>
          </a:p>
          <a:p>
            <a:pPr lvl="1"/>
            <a:r>
              <a:rPr lang="en-US" dirty="0">
                <a:solidFill>
                  <a:schemeClr val="bg1"/>
                </a:solidFill>
              </a:rPr>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C2C5E501-D5E6-4C26-1240-DEFF5F5DDE40}"/>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4F010A8F-30BF-2F93-671B-AFE0DAF7248F}"/>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196B48BE-1751-165C-FE58-969A2FCD2A93}"/>
              </a:ext>
            </a:extLst>
          </p:cNvPr>
          <p:cNvSpPr>
            <a:spLocks noGrp="1"/>
          </p:cNvSpPr>
          <p:nvPr>
            <p:ph type="sldNum" sz="quarter" idx="12"/>
          </p:nvPr>
        </p:nvSpPr>
        <p:spPr/>
        <p:txBody>
          <a:bodyPr/>
          <a:lstStyle/>
          <a:p>
            <a:fld id="{EBF1B0AE-C905-4601-86AA-BBED6AF39D01}" type="slidenum">
              <a:rPr lang="en-US" smtClean="0"/>
              <a:t>56</a:t>
            </a:fld>
            <a:endParaRPr lang="en-US"/>
          </a:p>
        </p:txBody>
      </p:sp>
    </p:spTree>
    <p:extLst>
      <p:ext uri="{BB962C8B-B14F-4D97-AF65-F5344CB8AC3E}">
        <p14:creationId xmlns:p14="http://schemas.microsoft.com/office/powerpoint/2010/main" val="1141667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solidFill>
                  <a:schemeClr val="bg1"/>
                </a:solidFill>
              </a:rPr>
              <a:t>Challenge 2</a:t>
            </a:r>
          </a:p>
          <a:p>
            <a:pPr lvl="1"/>
            <a:r>
              <a:rPr lang="en-US" dirty="0">
                <a:solidFill>
                  <a:schemeClr val="bg1"/>
                </a:solidFill>
              </a:rPr>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A10FFEBE-7A69-876D-F65D-D2B014107CF2}"/>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683CA31F-C3EE-397F-B2CD-031285AB377F}"/>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86613C9-E77D-5E73-74C9-590F23BC6359}"/>
              </a:ext>
            </a:extLst>
          </p:cNvPr>
          <p:cNvSpPr>
            <a:spLocks noGrp="1"/>
          </p:cNvSpPr>
          <p:nvPr>
            <p:ph type="sldNum" sz="quarter" idx="12"/>
          </p:nvPr>
        </p:nvSpPr>
        <p:spPr/>
        <p:txBody>
          <a:bodyPr/>
          <a:lstStyle/>
          <a:p>
            <a:fld id="{EBF1B0AE-C905-4601-86AA-BBED6AF39D01}" type="slidenum">
              <a:rPr lang="en-US" smtClean="0"/>
              <a:t>57</a:t>
            </a:fld>
            <a:endParaRPr lang="en-US"/>
          </a:p>
        </p:txBody>
      </p:sp>
    </p:spTree>
    <p:extLst>
      <p:ext uri="{BB962C8B-B14F-4D97-AF65-F5344CB8AC3E}">
        <p14:creationId xmlns:p14="http://schemas.microsoft.com/office/powerpoint/2010/main" val="3700105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5817-DD43-D047-B623-C89F08A3F4BD}"/>
              </a:ext>
            </a:extLst>
          </p:cNvPr>
          <p:cNvSpPr>
            <a:spLocks noGrp="1"/>
          </p:cNvSpPr>
          <p:nvPr>
            <p:ph type="title"/>
          </p:nvPr>
        </p:nvSpPr>
        <p:spPr/>
        <p:txBody>
          <a:bodyPr/>
          <a:lstStyle/>
          <a:p>
            <a:r>
              <a:rPr lang="en-US" dirty="0"/>
              <a:t>Solution to Challenge 1?</a:t>
            </a:r>
          </a:p>
        </p:txBody>
      </p:sp>
      <p:sp>
        <p:nvSpPr>
          <p:cNvPr id="3" name="Content Placeholder 2">
            <a:extLst>
              <a:ext uri="{FF2B5EF4-FFF2-40B4-BE49-F238E27FC236}">
                <a16:creationId xmlns:a16="http://schemas.microsoft.com/office/drawing/2014/main" id="{77EF52E8-079E-DC47-B3CD-561E67367E44}"/>
              </a:ext>
            </a:extLst>
          </p:cNvPr>
          <p:cNvSpPr>
            <a:spLocks noGrp="1"/>
          </p:cNvSpPr>
          <p:nvPr>
            <p:ph idx="1"/>
          </p:nvPr>
        </p:nvSpPr>
        <p:spPr/>
        <p:txBody>
          <a:bodyPr/>
          <a:lstStyle/>
          <a:p>
            <a:r>
              <a:rPr lang="en-US" dirty="0"/>
              <a:t>We can periodically collect the Catalog for boards of interest</a:t>
            </a:r>
          </a:p>
          <a:p>
            <a:pPr lvl="1"/>
            <a:r>
              <a:rPr lang="en-US" dirty="0"/>
              <a:t>Compare the threads in Catalog from most recent crawl to the previous crawl</a:t>
            </a:r>
          </a:p>
          <a:p>
            <a:pPr lvl="1"/>
            <a:r>
              <a:rPr lang="en-US" dirty="0"/>
              <a:t>I.e., we do set difference: previous catalog threads – current catalog threads</a:t>
            </a:r>
          </a:p>
          <a:p>
            <a:endParaRPr lang="en-US" dirty="0">
              <a:solidFill>
                <a:schemeClr val="bg1"/>
              </a:solidFill>
            </a:endParaRPr>
          </a:p>
          <a:p>
            <a:r>
              <a:rPr lang="en-US" dirty="0"/>
              <a:t>The set difference is thus the threads that were removed from catalog</a:t>
            </a:r>
          </a:p>
          <a:p>
            <a:pPr lvl="1"/>
            <a:r>
              <a:rPr lang="en-US" dirty="0"/>
              <a:t>I.e., they now live in the </a:t>
            </a:r>
            <a:r>
              <a:rPr lang="en-US" i="1" dirty="0"/>
              <a:t>Archive</a:t>
            </a:r>
            <a:endParaRPr lang="en-US" dirty="0"/>
          </a:p>
          <a:p>
            <a:endParaRPr lang="en-US" dirty="0">
              <a:solidFill>
                <a:schemeClr val="bg1"/>
              </a:solidFill>
            </a:endParaRPr>
          </a:p>
          <a:p>
            <a:r>
              <a:rPr lang="en-US" dirty="0"/>
              <a:t>We can then collect the threads from the Archive</a:t>
            </a:r>
          </a:p>
          <a:p>
            <a:pPr lvl="1"/>
            <a:r>
              <a:rPr lang="en-US" dirty="0"/>
              <a:t>This seems </a:t>
            </a:r>
            <a:r>
              <a:rPr lang="en-US" dirty="0" err="1"/>
              <a:t>kinda</a:t>
            </a:r>
            <a:r>
              <a:rPr lang="en-US" dirty="0"/>
              <a:t> like a subtask?</a:t>
            </a:r>
          </a:p>
        </p:txBody>
      </p:sp>
      <p:sp>
        <p:nvSpPr>
          <p:cNvPr id="4" name="Date Placeholder 3">
            <a:extLst>
              <a:ext uri="{FF2B5EF4-FFF2-40B4-BE49-F238E27FC236}">
                <a16:creationId xmlns:a16="http://schemas.microsoft.com/office/drawing/2014/main" id="{391F66E7-26A2-5CD5-6C41-DC17C91EDD63}"/>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BD14B711-C6C6-2E3D-2C71-4A969790CC6F}"/>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798071A-0029-1C51-3B65-F811377102A1}"/>
              </a:ext>
            </a:extLst>
          </p:cNvPr>
          <p:cNvSpPr>
            <a:spLocks noGrp="1"/>
          </p:cNvSpPr>
          <p:nvPr>
            <p:ph type="sldNum" sz="quarter" idx="12"/>
          </p:nvPr>
        </p:nvSpPr>
        <p:spPr/>
        <p:txBody>
          <a:bodyPr/>
          <a:lstStyle/>
          <a:p>
            <a:fld id="{EBF1B0AE-C905-4601-86AA-BBED6AF39D01}" type="slidenum">
              <a:rPr lang="en-US" smtClean="0"/>
              <a:t>58</a:t>
            </a:fld>
            <a:endParaRPr lang="en-US"/>
          </a:p>
        </p:txBody>
      </p:sp>
    </p:spTree>
    <p:extLst>
      <p:ext uri="{BB962C8B-B14F-4D97-AF65-F5344CB8AC3E}">
        <p14:creationId xmlns:p14="http://schemas.microsoft.com/office/powerpoint/2010/main" val="35227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solidFill>
                  <a:schemeClr val="bg1"/>
                </a:solidFill>
              </a:rPr>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A485570D-320A-1063-F378-B696FF9BF578}"/>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73B12B57-6644-EC51-ACD9-A06E8E7459F4}"/>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8FA3E613-A199-0AFC-7F1F-D5488FEC4252}"/>
              </a:ext>
            </a:extLst>
          </p:cNvPr>
          <p:cNvSpPr>
            <a:spLocks noGrp="1"/>
          </p:cNvSpPr>
          <p:nvPr>
            <p:ph type="sldNum" sz="quarter" idx="12"/>
          </p:nvPr>
        </p:nvSpPr>
        <p:spPr/>
        <p:txBody>
          <a:bodyPr/>
          <a:lstStyle/>
          <a:p>
            <a:fld id="{EBF1B0AE-C905-4601-86AA-BBED6AF39D01}" type="slidenum">
              <a:rPr lang="en-US" smtClean="0"/>
              <a:t>59</a:t>
            </a:fld>
            <a:endParaRPr lang="en-US"/>
          </a:p>
        </p:txBody>
      </p:sp>
    </p:spTree>
    <p:extLst>
      <p:ext uri="{BB962C8B-B14F-4D97-AF65-F5344CB8AC3E}">
        <p14:creationId xmlns:p14="http://schemas.microsoft.com/office/powerpoint/2010/main" val="24556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CEEB-5175-79FA-CE2E-FAB9FF0E53BD}"/>
              </a:ext>
            </a:extLst>
          </p:cNvPr>
          <p:cNvSpPr>
            <a:spLocks noGrp="1"/>
          </p:cNvSpPr>
          <p:nvPr>
            <p:ph type="title"/>
          </p:nvPr>
        </p:nvSpPr>
        <p:spPr/>
        <p:txBody>
          <a:bodyPr/>
          <a:lstStyle/>
          <a:p>
            <a:r>
              <a:rPr lang="en-US" dirty="0"/>
              <a:t>How do we design a data collection system?</a:t>
            </a:r>
          </a:p>
        </p:txBody>
      </p:sp>
      <p:sp>
        <p:nvSpPr>
          <p:cNvPr id="3" name="Content Placeholder 2">
            <a:extLst>
              <a:ext uri="{FF2B5EF4-FFF2-40B4-BE49-F238E27FC236}">
                <a16:creationId xmlns:a16="http://schemas.microsoft.com/office/drawing/2014/main" id="{1FAEA24A-15A6-3E29-F2D7-C40769DBBD7E}"/>
              </a:ext>
            </a:extLst>
          </p:cNvPr>
          <p:cNvSpPr>
            <a:spLocks noGrp="1"/>
          </p:cNvSpPr>
          <p:nvPr>
            <p:ph idx="1"/>
          </p:nvPr>
        </p:nvSpPr>
        <p:spPr/>
        <p:txBody>
          <a:bodyPr/>
          <a:lstStyle/>
          <a:p>
            <a:r>
              <a:rPr lang="en-US" dirty="0"/>
              <a:t>We want to build a data collection system</a:t>
            </a:r>
          </a:p>
          <a:p>
            <a:pPr lvl="1"/>
            <a:r>
              <a:rPr lang="en-US" dirty="0"/>
              <a:t>Not something one off or ad-hoc!</a:t>
            </a:r>
          </a:p>
          <a:p>
            <a:r>
              <a:rPr lang="en-US" dirty="0"/>
              <a:t>We are professionals</a:t>
            </a:r>
          </a:p>
          <a:p>
            <a:pPr lvl="1"/>
            <a:r>
              <a:rPr lang="en-US" dirty="0"/>
              <a:t>Or at least we try to be!</a:t>
            </a:r>
          </a:p>
          <a:p>
            <a:r>
              <a:rPr lang="en-US" dirty="0"/>
              <a:t>We want something </a:t>
            </a:r>
            <a:r>
              <a:rPr lang="en-US" i="1" dirty="0"/>
              <a:t>robust</a:t>
            </a:r>
          </a:p>
          <a:p>
            <a:r>
              <a:rPr lang="en-US" dirty="0"/>
              <a:t>We need </a:t>
            </a:r>
            <a:r>
              <a:rPr lang="en-US" i="1" dirty="0"/>
              <a:t>abstractions </a:t>
            </a:r>
            <a:r>
              <a:rPr lang="en-US" dirty="0"/>
              <a:t>and a </a:t>
            </a:r>
            <a:r>
              <a:rPr lang="en-US" i="1" dirty="0"/>
              <a:t>methodology</a:t>
            </a:r>
          </a:p>
          <a:p>
            <a:pPr lvl="1"/>
            <a:r>
              <a:rPr lang="en-US" dirty="0"/>
              <a:t>Something reusable!</a:t>
            </a:r>
          </a:p>
        </p:txBody>
      </p:sp>
      <p:sp>
        <p:nvSpPr>
          <p:cNvPr id="4" name="Date Placeholder 3">
            <a:extLst>
              <a:ext uri="{FF2B5EF4-FFF2-40B4-BE49-F238E27FC236}">
                <a16:creationId xmlns:a16="http://schemas.microsoft.com/office/drawing/2014/main" id="{E1CE0C70-C5D1-9205-2CA2-9D8DB9CACC5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EDE4D425-B09F-9145-86FB-EE5EDCDD836A}"/>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68CEF6FA-9476-55ED-359E-4ED864571CBA}"/>
              </a:ext>
            </a:extLst>
          </p:cNvPr>
          <p:cNvSpPr>
            <a:spLocks noGrp="1"/>
          </p:cNvSpPr>
          <p:nvPr>
            <p:ph type="sldNum" sz="quarter" idx="12"/>
          </p:nvPr>
        </p:nvSpPr>
        <p:spPr/>
        <p:txBody>
          <a:bodyPr/>
          <a:lstStyle/>
          <a:p>
            <a:fld id="{EBF1B0AE-C905-4601-86AA-BBED6AF39D01}" type="slidenum">
              <a:rPr lang="en-US" smtClean="0"/>
              <a:t>6</a:t>
            </a:fld>
            <a:endParaRPr lang="en-US"/>
          </a:p>
        </p:txBody>
      </p:sp>
    </p:spTree>
    <p:extLst>
      <p:ext uri="{BB962C8B-B14F-4D97-AF65-F5344CB8AC3E}">
        <p14:creationId xmlns:p14="http://schemas.microsoft.com/office/powerpoint/2010/main" val="254421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t>There are timing issues</a:t>
            </a:r>
          </a:p>
          <a:p>
            <a:pPr lvl="2"/>
            <a:r>
              <a:rPr lang="en-US" dirty="0">
                <a:solidFill>
                  <a:schemeClr val="bg1"/>
                </a:solidFill>
              </a:rPr>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8DEDFF05-600B-F4AC-4193-B0A231CB11D1}"/>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6549A67E-5E99-BEC7-FCCB-EA80235209F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5DE3D7E-99B9-09C4-ECF5-19BAAE70E7A6}"/>
              </a:ext>
            </a:extLst>
          </p:cNvPr>
          <p:cNvSpPr>
            <a:spLocks noGrp="1"/>
          </p:cNvSpPr>
          <p:nvPr>
            <p:ph type="sldNum" sz="quarter" idx="12"/>
          </p:nvPr>
        </p:nvSpPr>
        <p:spPr/>
        <p:txBody>
          <a:bodyPr/>
          <a:lstStyle/>
          <a:p>
            <a:fld id="{EBF1B0AE-C905-4601-86AA-BBED6AF39D01}" type="slidenum">
              <a:rPr lang="en-US" smtClean="0"/>
              <a:t>60</a:t>
            </a:fld>
            <a:endParaRPr lang="en-US"/>
          </a:p>
        </p:txBody>
      </p:sp>
    </p:spTree>
    <p:extLst>
      <p:ext uri="{BB962C8B-B14F-4D97-AF65-F5344CB8AC3E}">
        <p14:creationId xmlns:p14="http://schemas.microsoft.com/office/powerpoint/2010/main" val="520454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t>There are timing issues</a:t>
            </a:r>
          </a:p>
          <a:p>
            <a:pPr lvl="2"/>
            <a:r>
              <a:rPr lang="en-US" dirty="0"/>
              <a:t>At minimum we are going to have to run things periodically</a:t>
            </a:r>
          </a:p>
          <a:p>
            <a:r>
              <a:rPr lang="en-US" dirty="0">
                <a:solidFill>
                  <a:schemeClr val="bg1"/>
                </a:solidFill>
              </a:rPr>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3BF3D663-C03C-8D63-F77D-8B2484994148}"/>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275B1513-D283-04D3-413C-E1580A52A85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81100F65-19C3-DECE-F134-AE06BBA4DAF0}"/>
              </a:ext>
            </a:extLst>
          </p:cNvPr>
          <p:cNvSpPr>
            <a:spLocks noGrp="1"/>
          </p:cNvSpPr>
          <p:nvPr>
            <p:ph type="sldNum" sz="quarter" idx="12"/>
          </p:nvPr>
        </p:nvSpPr>
        <p:spPr/>
        <p:txBody>
          <a:bodyPr/>
          <a:lstStyle/>
          <a:p>
            <a:fld id="{EBF1B0AE-C905-4601-86AA-BBED6AF39D01}" type="slidenum">
              <a:rPr lang="en-US" smtClean="0"/>
              <a:t>61</a:t>
            </a:fld>
            <a:endParaRPr lang="en-US"/>
          </a:p>
        </p:txBody>
      </p:sp>
    </p:spTree>
    <p:extLst>
      <p:ext uri="{BB962C8B-B14F-4D97-AF65-F5344CB8AC3E}">
        <p14:creationId xmlns:p14="http://schemas.microsoft.com/office/powerpoint/2010/main" val="2627746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B3E6-00B4-F444-8F8F-EE8695E03F4E}"/>
              </a:ext>
            </a:extLst>
          </p:cNvPr>
          <p:cNvSpPr>
            <a:spLocks noGrp="1"/>
          </p:cNvSpPr>
          <p:nvPr>
            <p:ph type="title"/>
          </p:nvPr>
        </p:nvSpPr>
        <p:spPr/>
        <p:txBody>
          <a:bodyPr/>
          <a:lstStyle/>
          <a:p>
            <a:r>
              <a:rPr lang="en-US" dirty="0"/>
              <a:t>Solution to Challenge 2?</a:t>
            </a:r>
          </a:p>
        </p:txBody>
      </p:sp>
      <p:sp>
        <p:nvSpPr>
          <p:cNvPr id="3" name="Content Placeholder 2">
            <a:extLst>
              <a:ext uri="{FF2B5EF4-FFF2-40B4-BE49-F238E27FC236}">
                <a16:creationId xmlns:a16="http://schemas.microsoft.com/office/drawing/2014/main" id="{466E5693-6DB8-E043-B91F-CC6CB04117DF}"/>
              </a:ext>
            </a:extLst>
          </p:cNvPr>
          <p:cNvSpPr>
            <a:spLocks noGrp="1"/>
          </p:cNvSpPr>
          <p:nvPr>
            <p:ph idx="1"/>
          </p:nvPr>
        </p:nvSpPr>
        <p:spPr/>
        <p:txBody>
          <a:bodyPr/>
          <a:lstStyle/>
          <a:p>
            <a:r>
              <a:rPr lang="en-US" dirty="0"/>
              <a:t>We could use something like </a:t>
            </a:r>
            <a:r>
              <a:rPr lang="en-US" dirty="0" err="1"/>
              <a:t>cron</a:t>
            </a:r>
            <a:endParaRPr lang="en-US" dirty="0"/>
          </a:p>
          <a:p>
            <a:pPr lvl="1"/>
            <a:r>
              <a:rPr lang="en-US" dirty="0"/>
              <a:t>Time based job scheduler in Unix systems</a:t>
            </a:r>
          </a:p>
          <a:p>
            <a:endParaRPr lang="en-US" dirty="0"/>
          </a:p>
          <a:p>
            <a:r>
              <a:rPr lang="en-US" dirty="0"/>
              <a:t>What about obeying rate limits?</a:t>
            </a:r>
          </a:p>
          <a:p>
            <a:pPr lvl="1"/>
            <a:r>
              <a:rPr lang="en-US" dirty="0"/>
              <a:t>Cron not really designed for this purpose</a:t>
            </a:r>
          </a:p>
          <a:p>
            <a:endParaRPr lang="en-US" dirty="0"/>
          </a:p>
          <a:p>
            <a:r>
              <a:rPr lang="en-US" dirty="0"/>
              <a:t>What happens if what we do in the </a:t>
            </a:r>
            <a:r>
              <a:rPr lang="en-US" dirty="0" err="1"/>
              <a:t>cron</a:t>
            </a:r>
            <a:r>
              <a:rPr lang="en-US" dirty="0"/>
              <a:t> job doesn’t finish in time?</a:t>
            </a:r>
          </a:p>
          <a:p>
            <a:pPr lvl="1"/>
            <a:r>
              <a:rPr lang="en-US" dirty="0"/>
              <a:t>I.e., it doesn’t finish before the next scheduled run time?</a:t>
            </a:r>
          </a:p>
          <a:p>
            <a:pPr lvl="1"/>
            <a:r>
              <a:rPr lang="en-US" dirty="0"/>
              <a:t>This could happen depending on what subtasks need to be execute…</a:t>
            </a:r>
          </a:p>
        </p:txBody>
      </p:sp>
      <p:sp>
        <p:nvSpPr>
          <p:cNvPr id="4" name="Date Placeholder 3">
            <a:extLst>
              <a:ext uri="{FF2B5EF4-FFF2-40B4-BE49-F238E27FC236}">
                <a16:creationId xmlns:a16="http://schemas.microsoft.com/office/drawing/2014/main" id="{220728DA-1A6B-F388-3515-D204F3C7F5E7}"/>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C5FA636A-5695-2DE2-9686-F941619D5D51}"/>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B011560-AFE0-E9EE-55D3-379AC4014A91}"/>
              </a:ext>
            </a:extLst>
          </p:cNvPr>
          <p:cNvSpPr>
            <a:spLocks noGrp="1"/>
          </p:cNvSpPr>
          <p:nvPr>
            <p:ph type="sldNum" sz="quarter" idx="12"/>
          </p:nvPr>
        </p:nvSpPr>
        <p:spPr/>
        <p:txBody>
          <a:bodyPr/>
          <a:lstStyle/>
          <a:p>
            <a:fld id="{EBF1B0AE-C905-4601-86AA-BBED6AF39D01}" type="slidenum">
              <a:rPr lang="en-US" smtClean="0"/>
              <a:t>62</a:t>
            </a:fld>
            <a:endParaRPr lang="en-US"/>
          </a:p>
        </p:txBody>
      </p:sp>
    </p:spTree>
    <p:extLst>
      <p:ext uri="{BB962C8B-B14F-4D97-AF65-F5344CB8AC3E}">
        <p14:creationId xmlns:p14="http://schemas.microsoft.com/office/powerpoint/2010/main" val="153035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t>There are timing issues</a:t>
            </a:r>
          </a:p>
          <a:p>
            <a:pPr lvl="2"/>
            <a:r>
              <a:rPr lang="en-US" dirty="0"/>
              <a:t>At minimum we are going to have to run things periodically</a:t>
            </a:r>
          </a:p>
          <a:p>
            <a:r>
              <a:rPr lang="en-US" dirty="0"/>
              <a:t>Challenge 3</a:t>
            </a:r>
          </a:p>
          <a:p>
            <a:pPr lvl="1"/>
            <a:r>
              <a:rPr lang="en-US" dirty="0">
                <a:solidFill>
                  <a:schemeClr val="bg1"/>
                </a:solidFill>
              </a:rPr>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CE17C7EB-F489-15B0-CF48-B43FDBB65668}"/>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2B79DD63-FA9B-6B44-F2A5-7099325E4893}"/>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920CD2D9-E490-503F-AC0A-5818D9676A08}"/>
              </a:ext>
            </a:extLst>
          </p:cNvPr>
          <p:cNvSpPr>
            <a:spLocks noGrp="1"/>
          </p:cNvSpPr>
          <p:nvPr>
            <p:ph type="sldNum" sz="quarter" idx="12"/>
          </p:nvPr>
        </p:nvSpPr>
        <p:spPr/>
        <p:txBody>
          <a:bodyPr/>
          <a:lstStyle/>
          <a:p>
            <a:fld id="{EBF1B0AE-C905-4601-86AA-BBED6AF39D01}" type="slidenum">
              <a:rPr lang="en-US" smtClean="0"/>
              <a:t>63</a:t>
            </a:fld>
            <a:endParaRPr lang="en-US"/>
          </a:p>
        </p:txBody>
      </p:sp>
    </p:spTree>
    <p:extLst>
      <p:ext uri="{BB962C8B-B14F-4D97-AF65-F5344CB8AC3E}">
        <p14:creationId xmlns:p14="http://schemas.microsoft.com/office/powerpoint/2010/main" val="1388337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t>There are timing issues</a:t>
            </a:r>
          </a:p>
          <a:p>
            <a:pPr lvl="2"/>
            <a:r>
              <a:rPr lang="en-US" dirty="0"/>
              <a:t>At minimum we are going to have to run things periodically</a:t>
            </a:r>
          </a:p>
          <a:p>
            <a:r>
              <a:rPr lang="en-US" dirty="0"/>
              <a:t>Challenge 3</a:t>
            </a:r>
          </a:p>
          <a:p>
            <a:pPr lvl="1"/>
            <a:r>
              <a:rPr lang="en-US" dirty="0"/>
              <a:t>There are various “subtasks” that we need to do</a:t>
            </a:r>
          </a:p>
          <a:p>
            <a:pPr lvl="2"/>
            <a:r>
              <a:rPr lang="en-US" dirty="0">
                <a:solidFill>
                  <a:schemeClr val="bg1"/>
                </a:solidFill>
              </a:rPr>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C02D2400-2A85-D8AE-D1D6-A831D5F6B8BA}"/>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2F9CE3E4-5F71-E36E-ADAD-FDEF0E20F2F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AEEB2A0F-89E4-4052-75EF-26140B91FA68}"/>
              </a:ext>
            </a:extLst>
          </p:cNvPr>
          <p:cNvSpPr>
            <a:spLocks noGrp="1"/>
          </p:cNvSpPr>
          <p:nvPr>
            <p:ph type="sldNum" sz="quarter" idx="12"/>
          </p:nvPr>
        </p:nvSpPr>
        <p:spPr/>
        <p:txBody>
          <a:bodyPr/>
          <a:lstStyle/>
          <a:p>
            <a:fld id="{EBF1B0AE-C905-4601-86AA-BBED6AF39D01}" type="slidenum">
              <a:rPr lang="en-US" smtClean="0"/>
              <a:t>64</a:t>
            </a:fld>
            <a:endParaRPr lang="en-US"/>
          </a:p>
        </p:txBody>
      </p:sp>
    </p:spTree>
    <p:extLst>
      <p:ext uri="{BB962C8B-B14F-4D97-AF65-F5344CB8AC3E}">
        <p14:creationId xmlns:p14="http://schemas.microsoft.com/office/powerpoint/2010/main" val="2355997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t>There are timing issues</a:t>
            </a:r>
          </a:p>
          <a:p>
            <a:pPr lvl="2"/>
            <a:r>
              <a:rPr lang="en-US" dirty="0"/>
              <a:t>At minimum we are going to have to run things periodically</a:t>
            </a:r>
          </a:p>
          <a:p>
            <a:r>
              <a:rPr lang="en-US" dirty="0"/>
              <a:t>Challenge 3</a:t>
            </a:r>
          </a:p>
          <a:p>
            <a:pPr lvl="1"/>
            <a:r>
              <a:rPr lang="en-US" dirty="0"/>
              <a:t>There are various “subtasks” that we need to do</a:t>
            </a:r>
          </a:p>
          <a:p>
            <a:pPr lvl="2"/>
            <a:r>
              <a:rPr lang="en-US" dirty="0"/>
              <a:t>E.g., collect images, maybe do some statistics calculations for live dashboard, etc.</a:t>
            </a:r>
          </a:p>
          <a:p>
            <a:pPr lvl="2"/>
            <a:r>
              <a:rPr lang="en-US" dirty="0">
                <a:solidFill>
                  <a:schemeClr val="bg1"/>
                </a:solidFill>
              </a:rPr>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84371E5C-8208-F406-FCC8-50727E202980}"/>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5DEA150D-0454-2E22-A458-E7913ABEC6CD}"/>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1B4C273-F05F-6777-5B6D-4C9C0D5EE777}"/>
              </a:ext>
            </a:extLst>
          </p:cNvPr>
          <p:cNvSpPr>
            <a:spLocks noGrp="1"/>
          </p:cNvSpPr>
          <p:nvPr>
            <p:ph type="sldNum" sz="quarter" idx="12"/>
          </p:nvPr>
        </p:nvSpPr>
        <p:spPr/>
        <p:txBody>
          <a:bodyPr/>
          <a:lstStyle/>
          <a:p>
            <a:fld id="{EBF1B0AE-C905-4601-86AA-BBED6AF39D01}" type="slidenum">
              <a:rPr lang="en-US" smtClean="0"/>
              <a:t>65</a:t>
            </a:fld>
            <a:endParaRPr lang="en-US"/>
          </a:p>
        </p:txBody>
      </p:sp>
    </p:spTree>
    <p:extLst>
      <p:ext uri="{BB962C8B-B14F-4D97-AF65-F5344CB8AC3E}">
        <p14:creationId xmlns:p14="http://schemas.microsoft.com/office/powerpoint/2010/main" val="3425614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3883-27E7-684E-9365-E32CF28D00BC}"/>
              </a:ext>
            </a:extLst>
          </p:cNvPr>
          <p:cNvSpPr>
            <a:spLocks noGrp="1"/>
          </p:cNvSpPr>
          <p:nvPr>
            <p:ph type="title"/>
          </p:nvPr>
        </p:nvSpPr>
        <p:spPr/>
        <p:txBody>
          <a:bodyPr/>
          <a:lstStyle/>
          <a:p>
            <a:r>
              <a:rPr lang="en-US" dirty="0"/>
              <a:t>4chan data is </a:t>
            </a:r>
            <a:r>
              <a:rPr lang="en-US" i="1" dirty="0"/>
              <a:t>ephemeral</a:t>
            </a:r>
            <a:endParaRPr lang="en-US" dirty="0"/>
          </a:p>
        </p:txBody>
      </p:sp>
      <p:sp>
        <p:nvSpPr>
          <p:cNvPr id="3" name="Content Placeholder 2">
            <a:extLst>
              <a:ext uri="{FF2B5EF4-FFF2-40B4-BE49-F238E27FC236}">
                <a16:creationId xmlns:a16="http://schemas.microsoft.com/office/drawing/2014/main" id="{4F912499-719F-E040-A382-8FA244CD8148}"/>
              </a:ext>
            </a:extLst>
          </p:cNvPr>
          <p:cNvSpPr>
            <a:spLocks noGrp="1"/>
          </p:cNvSpPr>
          <p:nvPr>
            <p:ph idx="1"/>
          </p:nvPr>
        </p:nvSpPr>
        <p:spPr/>
        <p:txBody>
          <a:bodyPr>
            <a:normAutofit lnSpcReduction="10000"/>
          </a:bodyPr>
          <a:lstStyle/>
          <a:p>
            <a:r>
              <a:rPr lang="en-US" dirty="0"/>
              <a:t>There are some challenges here; we need a strategy</a:t>
            </a:r>
          </a:p>
          <a:p>
            <a:r>
              <a:rPr lang="en-US" dirty="0"/>
              <a:t>Challenge 1</a:t>
            </a:r>
          </a:p>
          <a:p>
            <a:pPr lvl="1"/>
            <a:r>
              <a:rPr lang="en-US" dirty="0"/>
              <a:t>The API does not provide us with any direct way to request </a:t>
            </a:r>
            <a:r>
              <a:rPr lang="en-US" i="1" dirty="0"/>
              <a:t>new</a:t>
            </a:r>
            <a:r>
              <a:rPr lang="en-US" dirty="0"/>
              <a:t> threads/posts</a:t>
            </a:r>
          </a:p>
          <a:p>
            <a:pPr lvl="2"/>
            <a:r>
              <a:rPr lang="en-US" dirty="0"/>
              <a:t>We could use if-modified-since header, but that doesn’t really solve our problem</a:t>
            </a:r>
          </a:p>
          <a:p>
            <a:r>
              <a:rPr lang="en-US" dirty="0"/>
              <a:t>Challenge 2</a:t>
            </a:r>
          </a:p>
          <a:p>
            <a:pPr lvl="1"/>
            <a:r>
              <a:rPr lang="en-US" dirty="0"/>
              <a:t>There are timing issues</a:t>
            </a:r>
          </a:p>
          <a:p>
            <a:pPr lvl="2"/>
            <a:r>
              <a:rPr lang="en-US" dirty="0"/>
              <a:t>At minimum we are going to have to run things periodically</a:t>
            </a:r>
          </a:p>
          <a:p>
            <a:r>
              <a:rPr lang="en-US" dirty="0"/>
              <a:t>Challenge 3</a:t>
            </a:r>
          </a:p>
          <a:p>
            <a:pPr lvl="1"/>
            <a:r>
              <a:rPr lang="en-US" dirty="0"/>
              <a:t>There are various “subtasks” that we need to do</a:t>
            </a:r>
          </a:p>
          <a:p>
            <a:pPr lvl="2"/>
            <a:r>
              <a:rPr lang="en-US" dirty="0"/>
              <a:t>E.g., collect images, maybe do some statistics calculations for live dashboard, etc.</a:t>
            </a:r>
          </a:p>
          <a:p>
            <a:pPr lvl="2"/>
            <a:r>
              <a:rPr lang="en-US" dirty="0"/>
              <a:t>Each of these tasks is bound in different ways (e.g., network IO, DB, CPU, etc.)</a:t>
            </a:r>
          </a:p>
          <a:p>
            <a:pPr lvl="2"/>
            <a:endParaRPr lang="en-US" dirty="0"/>
          </a:p>
        </p:txBody>
      </p:sp>
      <p:sp>
        <p:nvSpPr>
          <p:cNvPr id="4" name="Date Placeholder 3">
            <a:extLst>
              <a:ext uri="{FF2B5EF4-FFF2-40B4-BE49-F238E27FC236}">
                <a16:creationId xmlns:a16="http://schemas.microsoft.com/office/drawing/2014/main" id="{2509A01C-EC7F-88ED-19C4-8695B42C8AB1}"/>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668FE8A6-B382-E7C4-2CC7-D767B36B3E44}"/>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7F8B3440-2874-B67E-CD24-747AD3D36492}"/>
              </a:ext>
            </a:extLst>
          </p:cNvPr>
          <p:cNvSpPr>
            <a:spLocks noGrp="1"/>
          </p:cNvSpPr>
          <p:nvPr>
            <p:ph type="sldNum" sz="quarter" idx="12"/>
          </p:nvPr>
        </p:nvSpPr>
        <p:spPr/>
        <p:txBody>
          <a:bodyPr/>
          <a:lstStyle/>
          <a:p>
            <a:fld id="{EBF1B0AE-C905-4601-86AA-BBED6AF39D01}" type="slidenum">
              <a:rPr lang="en-US" smtClean="0"/>
              <a:t>66</a:t>
            </a:fld>
            <a:endParaRPr lang="en-US"/>
          </a:p>
        </p:txBody>
      </p:sp>
    </p:spTree>
    <p:extLst>
      <p:ext uri="{BB962C8B-B14F-4D97-AF65-F5344CB8AC3E}">
        <p14:creationId xmlns:p14="http://schemas.microsoft.com/office/powerpoint/2010/main" val="3316694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A835-98FC-CF4E-B050-D341C90CE654}"/>
              </a:ext>
            </a:extLst>
          </p:cNvPr>
          <p:cNvSpPr>
            <a:spLocks noGrp="1"/>
          </p:cNvSpPr>
          <p:nvPr>
            <p:ph type="title"/>
          </p:nvPr>
        </p:nvSpPr>
        <p:spPr/>
        <p:txBody>
          <a:bodyPr/>
          <a:lstStyle/>
          <a:p>
            <a:r>
              <a:rPr lang="en-US" dirty="0"/>
              <a:t>Solution to Challenge 3?</a:t>
            </a:r>
          </a:p>
        </p:txBody>
      </p:sp>
      <p:sp>
        <p:nvSpPr>
          <p:cNvPr id="3" name="Content Placeholder 2">
            <a:extLst>
              <a:ext uri="{FF2B5EF4-FFF2-40B4-BE49-F238E27FC236}">
                <a16:creationId xmlns:a16="http://schemas.microsoft.com/office/drawing/2014/main" id="{C3A58DBD-69E0-C346-A869-AF5825BEA4B6}"/>
              </a:ext>
            </a:extLst>
          </p:cNvPr>
          <p:cNvSpPr>
            <a:spLocks noGrp="1"/>
          </p:cNvSpPr>
          <p:nvPr>
            <p:ph idx="1"/>
          </p:nvPr>
        </p:nvSpPr>
        <p:spPr>
          <a:xfrm>
            <a:off x="838200" y="1690688"/>
            <a:ext cx="10515600" cy="4680295"/>
          </a:xfrm>
        </p:spPr>
        <p:txBody>
          <a:bodyPr>
            <a:normAutofit fontScale="92500" lnSpcReduction="10000"/>
          </a:bodyPr>
          <a:lstStyle/>
          <a:p>
            <a:r>
              <a:rPr lang="en-US" dirty="0"/>
              <a:t>When computer scientists hear “subtask” what might we think?</a:t>
            </a:r>
          </a:p>
          <a:p>
            <a:pPr lvl="1"/>
            <a:r>
              <a:rPr lang="en-US" dirty="0"/>
              <a:t>Threads</a:t>
            </a:r>
          </a:p>
          <a:p>
            <a:pPr lvl="2"/>
            <a:r>
              <a:rPr lang="en-US" dirty="0"/>
              <a:t>Can get </a:t>
            </a:r>
            <a:r>
              <a:rPr lang="en-US" dirty="0" err="1"/>
              <a:t>kinda</a:t>
            </a:r>
            <a:r>
              <a:rPr lang="en-US" dirty="0"/>
              <a:t> difficult…</a:t>
            </a:r>
          </a:p>
          <a:p>
            <a:pPr lvl="1"/>
            <a:r>
              <a:rPr lang="en-US" dirty="0"/>
              <a:t>Multiprocessing</a:t>
            </a:r>
          </a:p>
          <a:p>
            <a:pPr lvl="2"/>
            <a:r>
              <a:rPr lang="en-US" dirty="0"/>
              <a:t>Can be inefficient if done incorrectly (but usually better overall in my experience)</a:t>
            </a:r>
          </a:p>
          <a:p>
            <a:pPr lvl="1"/>
            <a:r>
              <a:rPr lang="en-US" dirty="0"/>
              <a:t>Producer/Consumer?</a:t>
            </a:r>
          </a:p>
          <a:p>
            <a:r>
              <a:rPr lang="en-US" dirty="0"/>
              <a:t> Can we model as producer/consumer?</a:t>
            </a:r>
          </a:p>
          <a:p>
            <a:pPr lvl="1"/>
            <a:r>
              <a:rPr lang="en-US" dirty="0"/>
              <a:t>Retrieve Catalog from 4chan API</a:t>
            </a:r>
          </a:p>
          <a:p>
            <a:pPr lvl="1"/>
            <a:r>
              <a:rPr lang="en-US" dirty="0"/>
              <a:t>For each thread that has been archived</a:t>
            </a:r>
          </a:p>
          <a:p>
            <a:pPr lvl="2"/>
            <a:r>
              <a:rPr lang="en-US" i="1" dirty="0"/>
              <a:t>Produce </a:t>
            </a:r>
            <a:r>
              <a:rPr lang="en-US" dirty="0"/>
              <a:t>a “collect thread” job and place it into a queue</a:t>
            </a:r>
          </a:p>
          <a:p>
            <a:pPr lvl="1"/>
            <a:r>
              <a:rPr lang="en-US" dirty="0"/>
              <a:t>Have workers (</a:t>
            </a:r>
            <a:r>
              <a:rPr lang="en-US" i="1" dirty="0"/>
              <a:t>consumers</a:t>
            </a:r>
            <a:r>
              <a:rPr lang="en-US" dirty="0"/>
              <a:t>) pull job off queue and execute it</a:t>
            </a:r>
          </a:p>
          <a:p>
            <a:r>
              <a:rPr lang="en-US" dirty="0"/>
              <a:t>This is also known as a job queuing/processing system</a:t>
            </a:r>
          </a:p>
          <a:p>
            <a:pPr lvl="1"/>
            <a:r>
              <a:rPr lang="en-US" dirty="0"/>
              <a:t>Also lots of other names :D</a:t>
            </a:r>
          </a:p>
        </p:txBody>
      </p:sp>
      <p:sp>
        <p:nvSpPr>
          <p:cNvPr id="4" name="Date Placeholder 3">
            <a:extLst>
              <a:ext uri="{FF2B5EF4-FFF2-40B4-BE49-F238E27FC236}">
                <a16:creationId xmlns:a16="http://schemas.microsoft.com/office/drawing/2014/main" id="{5A2DCACE-B58A-1773-79C1-A5735D6943B0}"/>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222F3AFB-4FFB-8E6D-6499-DCE1D7044095}"/>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B9C60F78-7266-FE95-C4C5-450A1D3D3715}"/>
              </a:ext>
            </a:extLst>
          </p:cNvPr>
          <p:cNvSpPr>
            <a:spLocks noGrp="1"/>
          </p:cNvSpPr>
          <p:nvPr>
            <p:ph type="sldNum" sz="quarter" idx="12"/>
          </p:nvPr>
        </p:nvSpPr>
        <p:spPr/>
        <p:txBody>
          <a:bodyPr/>
          <a:lstStyle/>
          <a:p>
            <a:fld id="{EBF1B0AE-C905-4601-86AA-BBED6AF39D01}" type="slidenum">
              <a:rPr lang="en-US" smtClean="0"/>
              <a:t>67</a:t>
            </a:fld>
            <a:endParaRPr lang="en-US"/>
          </a:p>
        </p:txBody>
      </p:sp>
    </p:spTree>
    <p:extLst>
      <p:ext uri="{BB962C8B-B14F-4D97-AF65-F5344CB8AC3E}">
        <p14:creationId xmlns:p14="http://schemas.microsoft.com/office/powerpoint/2010/main" val="31649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3F36-31EE-B744-8594-2B18679DC7EE}"/>
              </a:ext>
            </a:extLst>
          </p:cNvPr>
          <p:cNvSpPr>
            <a:spLocks noGrp="1"/>
          </p:cNvSpPr>
          <p:nvPr>
            <p:ph type="title"/>
          </p:nvPr>
        </p:nvSpPr>
        <p:spPr/>
        <p:txBody>
          <a:bodyPr/>
          <a:lstStyle/>
          <a:p>
            <a:r>
              <a:rPr lang="en-US" dirty="0"/>
              <a:t>Job Queues</a:t>
            </a:r>
          </a:p>
        </p:txBody>
      </p:sp>
      <p:sp>
        <p:nvSpPr>
          <p:cNvPr id="3" name="Content Placeholder 2">
            <a:extLst>
              <a:ext uri="{FF2B5EF4-FFF2-40B4-BE49-F238E27FC236}">
                <a16:creationId xmlns:a16="http://schemas.microsoft.com/office/drawing/2014/main" id="{D5494488-E5FC-6D4A-94C0-0CDCB9056983}"/>
              </a:ext>
            </a:extLst>
          </p:cNvPr>
          <p:cNvSpPr>
            <a:spLocks noGrp="1"/>
          </p:cNvSpPr>
          <p:nvPr>
            <p:ph idx="1"/>
          </p:nvPr>
        </p:nvSpPr>
        <p:spPr/>
        <p:txBody>
          <a:bodyPr/>
          <a:lstStyle/>
          <a:p>
            <a:r>
              <a:rPr lang="en-US" dirty="0"/>
              <a:t>Pretty simple idea</a:t>
            </a:r>
          </a:p>
          <a:p>
            <a:endParaRPr lang="en-US" dirty="0"/>
          </a:p>
          <a:p>
            <a:r>
              <a:rPr lang="en-US" dirty="0"/>
              <a:t>Producers </a:t>
            </a:r>
            <a:r>
              <a:rPr lang="en-US" dirty="0">
                <a:sym typeface="Wingdings" pitchFamily="2" charset="2"/>
              </a:rPr>
              <a:t> Put a job on a queue</a:t>
            </a:r>
          </a:p>
          <a:p>
            <a:endParaRPr lang="en-US" dirty="0">
              <a:sym typeface="Wingdings" pitchFamily="2" charset="2"/>
            </a:endParaRPr>
          </a:p>
          <a:p>
            <a:r>
              <a:rPr lang="en-US" dirty="0">
                <a:sym typeface="Wingdings" pitchFamily="2" charset="2"/>
              </a:rPr>
              <a:t>Workers  Pull a job off the queue and do the work</a:t>
            </a:r>
            <a:endParaRPr lang="en-US" dirty="0"/>
          </a:p>
        </p:txBody>
      </p:sp>
      <p:sp>
        <p:nvSpPr>
          <p:cNvPr id="4" name="Date Placeholder 3">
            <a:extLst>
              <a:ext uri="{FF2B5EF4-FFF2-40B4-BE49-F238E27FC236}">
                <a16:creationId xmlns:a16="http://schemas.microsoft.com/office/drawing/2014/main" id="{96B88451-E544-9154-3EBF-C0AED55ACFC7}"/>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85DAD5C0-3C82-2294-5E4A-A424FBE5BFF2}"/>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2E2D2467-1C71-9ECB-867E-DEA4A02294A2}"/>
              </a:ext>
            </a:extLst>
          </p:cNvPr>
          <p:cNvSpPr>
            <a:spLocks noGrp="1"/>
          </p:cNvSpPr>
          <p:nvPr>
            <p:ph type="sldNum" sz="quarter" idx="12"/>
          </p:nvPr>
        </p:nvSpPr>
        <p:spPr/>
        <p:txBody>
          <a:bodyPr/>
          <a:lstStyle/>
          <a:p>
            <a:fld id="{EBF1B0AE-C905-4601-86AA-BBED6AF39D01}" type="slidenum">
              <a:rPr lang="en-US" smtClean="0"/>
              <a:t>68</a:t>
            </a:fld>
            <a:endParaRPr lang="en-US"/>
          </a:p>
        </p:txBody>
      </p:sp>
    </p:spTree>
    <p:extLst>
      <p:ext uri="{BB962C8B-B14F-4D97-AF65-F5344CB8AC3E}">
        <p14:creationId xmlns:p14="http://schemas.microsoft.com/office/powerpoint/2010/main" val="2652521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A835-98FC-CF4E-B050-D341C90CE654}"/>
              </a:ext>
            </a:extLst>
          </p:cNvPr>
          <p:cNvSpPr>
            <a:spLocks noGrp="1"/>
          </p:cNvSpPr>
          <p:nvPr>
            <p:ph type="title"/>
          </p:nvPr>
        </p:nvSpPr>
        <p:spPr/>
        <p:txBody>
          <a:bodyPr/>
          <a:lstStyle/>
          <a:p>
            <a:r>
              <a:rPr lang="en-US" dirty="0"/>
              <a:t>Solution to Challenge 3?</a:t>
            </a:r>
          </a:p>
        </p:txBody>
      </p:sp>
      <p:sp>
        <p:nvSpPr>
          <p:cNvPr id="3" name="Content Placeholder 2">
            <a:extLst>
              <a:ext uri="{FF2B5EF4-FFF2-40B4-BE49-F238E27FC236}">
                <a16:creationId xmlns:a16="http://schemas.microsoft.com/office/drawing/2014/main" id="{C3A58DBD-69E0-C346-A869-AF5825BEA4B6}"/>
              </a:ext>
            </a:extLst>
          </p:cNvPr>
          <p:cNvSpPr>
            <a:spLocks noGrp="1"/>
          </p:cNvSpPr>
          <p:nvPr>
            <p:ph idx="1"/>
          </p:nvPr>
        </p:nvSpPr>
        <p:spPr>
          <a:xfrm>
            <a:off x="838200" y="1690688"/>
            <a:ext cx="10515600" cy="4680295"/>
          </a:xfrm>
        </p:spPr>
        <p:txBody>
          <a:bodyPr>
            <a:normAutofit fontScale="92500" lnSpcReduction="10000"/>
          </a:bodyPr>
          <a:lstStyle/>
          <a:p>
            <a:r>
              <a:rPr lang="en-US" dirty="0"/>
              <a:t>Usually, when computer scientists hear “subtask” they say?</a:t>
            </a:r>
          </a:p>
          <a:p>
            <a:pPr lvl="1"/>
            <a:r>
              <a:rPr lang="en-US" dirty="0"/>
              <a:t>Threads</a:t>
            </a:r>
          </a:p>
          <a:p>
            <a:pPr lvl="2"/>
            <a:r>
              <a:rPr lang="en-US" dirty="0"/>
              <a:t>Can get </a:t>
            </a:r>
            <a:r>
              <a:rPr lang="en-US" dirty="0" err="1"/>
              <a:t>kinda</a:t>
            </a:r>
            <a:r>
              <a:rPr lang="en-US" dirty="0"/>
              <a:t> difficult…</a:t>
            </a:r>
          </a:p>
          <a:p>
            <a:pPr lvl="1"/>
            <a:r>
              <a:rPr lang="en-US" dirty="0"/>
              <a:t>Multiprocessing</a:t>
            </a:r>
          </a:p>
          <a:p>
            <a:pPr lvl="2"/>
            <a:r>
              <a:rPr lang="en-US" dirty="0"/>
              <a:t>Can be inefficient if done incorrectly (but usually better overall in my experience)</a:t>
            </a:r>
          </a:p>
          <a:p>
            <a:pPr lvl="1"/>
            <a:r>
              <a:rPr lang="en-US" dirty="0"/>
              <a:t>Producer/Consumer?</a:t>
            </a:r>
          </a:p>
          <a:p>
            <a:r>
              <a:rPr lang="en-US" dirty="0"/>
              <a:t> Can we model as producer/consumer?</a:t>
            </a:r>
          </a:p>
          <a:p>
            <a:pPr lvl="1"/>
            <a:r>
              <a:rPr lang="en-US" dirty="0"/>
              <a:t>Retrieve Catalog from 4chan API</a:t>
            </a:r>
          </a:p>
          <a:p>
            <a:pPr lvl="1"/>
            <a:r>
              <a:rPr lang="en-US" dirty="0"/>
              <a:t>For each thread that has been archived</a:t>
            </a:r>
          </a:p>
          <a:p>
            <a:pPr lvl="2"/>
            <a:r>
              <a:rPr lang="en-US" i="1" dirty="0"/>
              <a:t>Produce </a:t>
            </a:r>
            <a:r>
              <a:rPr lang="en-US" dirty="0"/>
              <a:t>a “collect thread” job and place it into a queue</a:t>
            </a:r>
          </a:p>
          <a:p>
            <a:pPr lvl="1"/>
            <a:r>
              <a:rPr lang="en-US" dirty="0"/>
              <a:t>Have workers (</a:t>
            </a:r>
            <a:r>
              <a:rPr lang="en-US" i="1" dirty="0"/>
              <a:t>consumers</a:t>
            </a:r>
            <a:r>
              <a:rPr lang="en-US" dirty="0"/>
              <a:t>) pull job off queue and execute it</a:t>
            </a:r>
          </a:p>
          <a:p>
            <a:r>
              <a:rPr lang="en-US" dirty="0"/>
              <a:t>This is also known as a job queuing/processing system</a:t>
            </a:r>
          </a:p>
          <a:p>
            <a:pPr lvl="1"/>
            <a:r>
              <a:rPr lang="en-US" dirty="0"/>
              <a:t>Also lots of other names :D</a:t>
            </a:r>
          </a:p>
        </p:txBody>
      </p:sp>
      <p:sp>
        <p:nvSpPr>
          <p:cNvPr id="4" name="Date Placeholder 3">
            <a:extLst>
              <a:ext uri="{FF2B5EF4-FFF2-40B4-BE49-F238E27FC236}">
                <a16:creationId xmlns:a16="http://schemas.microsoft.com/office/drawing/2014/main" id="{35B2A2F1-87E2-E287-A138-E1DA77306924}"/>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2D1F3EAD-E1E7-3660-6DB1-CFC57F71B581}"/>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99B6D98A-DA86-1E42-CAFB-212B5CC27262}"/>
              </a:ext>
            </a:extLst>
          </p:cNvPr>
          <p:cNvSpPr>
            <a:spLocks noGrp="1"/>
          </p:cNvSpPr>
          <p:nvPr>
            <p:ph type="sldNum" sz="quarter" idx="12"/>
          </p:nvPr>
        </p:nvSpPr>
        <p:spPr/>
        <p:txBody>
          <a:bodyPr/>
          <a:lstStyle/>
          <a:p>
            <a:fld id="{EBF1B0AE-C905-4601-86AA-BBED6AF39D01}" type="slidenum">
              <a:rPr lang="en-US" smtClean="0"/>
              <a:t>69</a:t>
            </a:fld>
            <a:endParaRPr lang="en-US"/>
          </a:p>
        </p:txBody>
      </p:sp>
    </p:spTree>
    <p:extLst>
      <p:ext uri="{BB962C8B-B14F-4D97-AF65-F5344CB8AC3E}">
        <p14:creationId xmlns:p14="http://schemas.microsoft.com/office/powerpoint/2010/main" val="138683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2065-B8C7-EC4B-54CF-E75A4F90F343}"/>
              </a:ext>
            </a:extLst>
          </p:cNvPr>
          <p:cNvSpPr>
            <a:spLocks noGrp="1"/>
          </p:cNvSpPr>
          <p:nvPr>
            <p:ph type="title"/>
          </p:nvPr>
        </p:nvSpPr>
        <p:spPr/>
        <p:txBody>
          <a:bodyPr/>
          <a:lstStyle/>
          <a:p>
            <a:r>
              <a:rPr lang="en-US" dirty="0"/>
              <a:t>Mapping a platform</a:t>
            </a:r>
          </a:p>
        </p:txBody>
      </p:sp>
      <p:sp>
        <p:nvSpPr>
          <p:cNvPr id="3" name="Content Placeholder 2">
            <a:extLst>
              <a:ext uri="{FF2B5EF4-FFF2-40B4-BE49-F238E27FC236}">
                <a16:creationId xmlns:a16="http://schemas.microsoft.com/office/drawing/2014/main" id="{FAA3FA03-E512-B1FD-2000-2B36FE7F9A5A}"/>
              </a:ext>
            </a:extLst>
          </p:cNvPr>
          <p:cNvSpPr>
            <a:spLocks noGrp="1"/>
          </p:cNvSpPr>
          <p:nvPr>
            <p:ph idx="1"/>
          </p:nvPr>
        </p:nvSpPr>
        <p:spPr/>
        <p:txBody>
          <a:bodyPr/>
          <a:lstStyle/>
          <a:p>
            <a:r>
              <a:rPr lang="en-US" dirty="0"/>
              <a:t>Before we collect, we need to understand how a platform works</a:t>
            </a:r>
          </a:p>
          <a:p>
            <a:r>
              <a:rPr lang="en-US" dirty="0"/>
              <a:t>How to start?</a:t>
            </a:r>
          </a:p>
          <a:p>
            <a:r>
              <a:rPr lang="en-US" dirty="0"/>
              <a:t>Google for an API!</a:t>
            </a:r>
          </a:p>
          <a:p>
            <a:pPr lvl="1"/>
            <a:r>
              <a:rPr lang="en-US" dirty="0"/>
              <a:t>Doesn’t always work</a:t>
            </a:r>
          </a:p>
          <a:p>
            <a:pPr lvl="1"/>
            <a:r>
              <a:rPr lang="en-US" dirty="0"/>
              <a:t>It’s working increasingly less often</a:t>
            </a:r>
          </a:p>
          <a:p>
            <a:r>
              <a:rPr lang="en-US" dirty="0"/>
              <a:t>But… it’s the Web</a:t>
            </a:r>
          </a:p>
          <a:p>
            <a:pPr lvl="1"/>
            <a:r>
              <a:rPr lang="en-US" dirty="0"/>
              <a:t>If it’s out there, we can get it</a:t>
            </a:r>
          </a:p>
          <a:p>
            <a:pPr lvl="1"/>
            <a:endParaRPr lang="en-US" dirty="0"/>
          </a:p>
        </p:txBody>
      </p:sp>
      <p:sp>
        <p:nvSpPr>
          <p:cNvPr id="4" name="Date Placeholder 3">
            <a:extLst>
              <a:ext uri="{FF2B5EF4-FFF2-40B4-BE49-F238E27FC236}">
                <a16:creationId xmlns:a16="http://schemas.microsoft.com/office/drawing/2014/main" id="{1792A4B3-8A45-CAA2-1640-4AAA1CCC8B0C}"/>
              </a:ext>
            </a:extLst>
          </p:cNvPr>
          <p:cNvSpPr>
            <a:spLocks noGrp="1"/>
          </p:cNvSpPr>
          <p:nvPr>
            <p:ph type="dt" sz="half" idx="10"/>
          </p:nvPr>
        </p:nvSpPr>
        <p:spPr/>
        <p:txBody>
          <a:bodyPr/>
          <a:lstStyle/>
          <a:p>
            <a:r>
              <a:rPr lang="en-US"/>
              <a:t>2023-11-06</a:t>
            </a:r>
          </a:p>
        </p:txBody>
      </p:sp>
      <p:sp>
        <p:nvSpPr>
          <p:cNvPr id="5" name="Footer Placeholder 4">
            <a:extLst>
              <a:ext uri="{FF2B5EF4-FFF2-40B4-BE49-F238E27FC236}">
                <a16:creationId xmlns:a16="http://schemas.microsoft.com/office/drawing/2014/main" id="{85D77751-EA76-04C3-BE4A-A75174011CCB}"/>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D8B86BB3-07EE-FB8C-280A-575A90F46906}"/>
              </a:ext>
            </a:extLst>
          </p:cNvPr>
          <p:cNvSpPr>
            <a:spLocks noGrp="1"/>
          </p:cNvSpPr>
          <p:nvPr>
            <p:ph type="sldNum" sz="quarter" idx="12"/>
          </p:nvPr>
        </p:nvSpPr>
        <p:spPr/>
        <p:txBody>
          <a:bodyPr/>
          <a:lstStyle/>
          <a:p>
            <a:fld id="{EBF1B0AE-C905-4601-86AA-BBED6AF39D01}" type="slidenum">
              <a:rPr lang="en-US" smtClean="0"/>
              <a:t>7</a:t>
            </a:fld>
            <a:endParaRPr lang="en-US"/>
          </a:p>
        </p:txBody>
      </p:sp>
    </p:spTree>
    <p:extLst>
      <p:ext uri="{BB962C8B-B14F-4D97-AF65-F5344CB8AC3E}">
        <p14:creationId xmlns:p14="http://schemas.microsoft.com/office/powerpoint/2010/main" val="31116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Date Placeholder 1">
            <a:extLst>
              <a:ext uri="{FF2B5EF4-FFF2-40B4-BE49-F238E27FC236}">
                <a16:creationId xmlns:a16="http://schemas.microsoft.com/office/drawing/2014/main" id="{6548E55C-96E8-D631-3C49-D243837F167A}"/>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A70DDEC7-A367-A4FC-FE6D-2A8520FBBCCC}"/>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276A6805-BB48-0C95-26AB-ABCB436C2DC7}"/>
              </a:ext>
            </a:extLst>
          </p:cNvPr>
          <p:cNvSpPr>
            <a:spLocks noGrp="1"/>
          </p:cNvSpPr>
          <p:nvPr>
            <p:ph type="sldNum" sz="quarter" idx="12"/>
          </p:nvPr>
        </p:nvSpPr>
        <p:spPr/>
        <p:txBody>
          <a:bodyPr/>
          <a:lstStyle/>
          <a:p>
            <a:fld id="{EBF1B0AE-C905-4601-86AA-BBED6AF39D01}" type="slidenum">
              <a:rPr lang="en-US" smtClean="0"/>
              <a:t>70</a:t>
            </a:fld>
            <a:endParaRPr lang="en-US"/>
          </a:p>
        </p:txBody>
      </p:sp>
    </p:spTree>
    <p:extLst>
      <p:ext uri="{BB962C8B-B14F-4D97-AF65-F5344CB8AC3E}">
        <p14:creationId xmlns:p14="http://schemas.microsoft.com/office/powerpoint/2010/main" val="2464713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ounded Rectangular Callout 1">
            <a:extLst>
              <a:ext uri="{FF2B5EF4-FFF2-40B4-BE49-F238E27FC236}">
                <a16:creationId xmlns:a16="http://schemas.microsoft.com/office/drawing/2014/main" id="{C50BFF58-19BE-3044-BF29-527B6CFE0DC9}"/>
              </a:ext>
            </a:extLst>
          </p:cNvPr>
          <p:cNvSpPr/>
          <p:nvPr/>
        </p:nvSpPr>
        <p:spPr>
          <a:xfrm>
            <a:off x="4598376" y="580291"/>
            <a:ext cx="6242540" cy="2110155"/>
          </a:xfrm>
          <a:prstGeom prst="wedgeRoundRectCallout">
            <a:avLst>
              <a:gd name="adj1" fmla="val -61960"/>
              <a:gd name="adj2" fmla="val 44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job queuing system will let us specify a certain number of worker processes. Sometimes they will let you scale this up dynamically etc.</a:t>
            </a:r>
          </a:p>
          <a:p>
            <a:pPr algn="ctr"/>
            <a:endParaRPr lang="en-US" dirty="0"/>
          </a:p>
          <a:p>
            <a:pPr algn="ctr"/>
            <a:r>
              <a:rPr lang="en-US" dirty="0"/>
              <a:t>Bottom line, there is some pool of workers that are going to execute jobs placed into the job queue</a:t>
            </a:r>
          </a:p>
        </p:txBody>
      </p:sp>
      <p:sp>
        <p:nvSpPr>
          <p:cNvPr id="3" name="Date Placeholder 2">
            <a:extLst>
              <a:ext uri="{FF2B5EF4-FFF2-40B4-BE49-F238E27FC236}">
                <a16:creationId xmlns:a16="http://schemas.microsoft.com/office/drawing/2014/main" id="{D3CFCFEF-2F04-B659-8D07-C5069DD4BF9C}"/>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1763CBA5-5076-E4EF-D86C-D86B336BD4C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FDC5718E-CEDC-15E3-B9F8-A5AA7E86A245}"/>
              </a:ext>
            </a:extLst>
          </p:cNvPr>
          <p:cNvSpPr>
            <a:spLocks noGrp="1"/>
          </p:cNvSpPr>
          <p:nvPr>
            <p:ph type="sldNum" sz="quarter" idx="12"/>
          </p:nvPr>
        </p:nvSpPr>
        <p:spPr/>
        <p:txBody>
          <a:bodyPr/>
          <a:lstStyle/>
          <a:p>
            <a:fld id="{EBF1B0AE-C905-4601-86AA-BBED6AF39D01}" type="slidenum">
              <a:rPr lang="en-US" smtClean="0"/>
              <a:t>71</a:t>
            </a:fld>
            <a:endParaRPr lang="en-US"/>
          </a:p>
        </p:txBody>
      </p:sp>
    </p:spTree>
    <p:extLst>
      <p:ext uri="{BB962C8B-B14F-4D97-AF65-F5344CB8AC3E}">
        <p14:creationId xmlns:p14="http://schemas.microsoft.com/office/powerpoint/2010/main" val="1666672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ounded Rectangular Callout 1">
            <a:extLst>
              <a:ext uri="{FF2B5EF4-FFF2-40B4-BE49-F238E27FC236}">
                <a16:creationId xmlns:a16="http://schemas.microsoft.com/office/drawing/2014/main" id="{C50BFF58-19BE-3044-BF29-527B6CFE0DC9}"/>
              </a:ext>
            </a:extLst>
          </p:cNvPr>
          <p:cNvSpPr/>
          <p:nvPr/>
        </p:nvSpPr>
        <p:spPr>
          <a:xfrm>
            <a:off x="8217876" y="0"/>
            <a:ext cx="3437793" cy="1872763"/>
          </a:xfrm>
          <a:prstGeom prst="wedgeRoundRectCallout">
            <a:avLst>
              <a:gd name="adj1" fmla="val -67586"/>
              <a:gd name="adj2" fmla="val -16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will define various jobs that do different things</a:t>
            </a:r>
          </a:p>
          <a:p>
            <a:pPr algn="ctr"/>
            <a:endParaRPr lang="en-US" dirty="0"/>
          </a:p>
          <a:p>
            <a:pPr algn="ctr"/>
            <a:r>
              <a:rPr lang="en-US" dirty="0"/>
              <a:t>E.g., Periodically retrieve (and store) the Catalog for the Boards we are interested in collecting</a:t>
            </a:r>
          </a:p>
        </p:txBody>
      </p:sp>
      <p:sp>
        <p:nvSpPr>
          <p:cNvPr id="3" name="Date Placeholder 2">
            <a:extLst>
              <a:ext uri="{FF2B5EF4-FFF2-40B4-BE49-F238E27FC236}">
                <a16:creationId xmlns:a16="http://schemas.microsoft.com/office/drawing/2014/main" id="{91E81B8C-7640-4B12-C5D0-AD5B44C1BC0C}"/>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5E5634D7-EF90-E6CA-30D0-AD1AAB015C7F}"/>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F37FC04A-4A5D-1484-FEC7-F10D1A4ADE39}"/>
              </a:ext>
            </a:extLst>
          </p:cNvPr>
          <p:cNvSpPr>
            <a:spLocks noGrp="1"/>
          </p:cNvSpPr>
          <p:nvPr>
            <p:ph type="sldNum" sz="quarter" idx="12"/>
          </p:nvPr>
        </p:nvSpPr>
        <p:spPr/>
        <p:txBody>
          <a:bodyPr/>
          <a:lstStyle/>
          <a:p>
            <a:fld id="{EBF1B0AE-C905-4601-86AA-BBED6AF39D01}" type="slidenum">
              <a:rPr lang="en-US" smtClean="0"/>
              <a:t>72</a:t>
            </a:fld>
            <a:endParaRPr lang="en-US"/>
          </a:p>
        </p:txBody>
      </p:sp>
    </p:spTree>
    <p:extLst>
      <p:ext uri="{BB962C8B-B14F-4D97-AF65-F5344CB8AC3E}">
        <p14:creationId xmlns:p14="http://schemas.microsoft.com/office/powerpoint/2010/main" val="2724631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ounded Rectangular Callout 1">
            <a:extLst>
              <a:ext uri="{FF2B5EF4-FFF2-40B4-BE49-F238E27FC236}">
                <a16:creationId xmlns:a16="http://schemas.microsoft.com/office/drawing/2014/main" id="{C50BFF58-19BE-3044-BF29-527B6CFE0DC9}"/>
              </a:ext>
            </a:extLst>
          </p:cNvPr>
          <p:cNvSpPr/>
          <p:nvPr/>
        </p:nvSpPr>
        <p:spPr>
          <a:xfrm>
            <a:off x="8138745" y="228600"/>
            <a:ext cx="3437793" cy="1679332"/>
          </a:xfrm>
          <a:prstGeom prst="wedgeRoundRectCallout">
            <a:avLst>
              <a:gd name="adj1" fmla="val -67842"/>
              <a:gd name="adj2" fmla="val -274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a:t>
            </a:r>
            <a:r>
              <a:rPr lang="en-US" dirty="0" err="1"/>
              <a:t>CatalogCrawler</a:t>
            </a:r>
            <a:r>
              <a:rPr lang="en-US" dirty="0"/>
              <a:t> job retrieves the Catalog, stores it in our DB, and then launches a new job:</a:t>
            </a:r>
            <a:br>
              <a:rPr lang="en-US" dirty="0"/>
            </a:br>
            <a:r>
              <a:rPr lang="en-US" dirty="0"/>
              <a:t>A </a:t>
            </a:r>
            <a:r>
              <a:rPr lang="en-US" dirty="0" err="1"/>
              <a:t>CatalogToThreadDeterminer</a:t>
            </a:r>
            <a:endParaRPr lang="en-US" dirty="0"/>
          </a:p>
        </p:txBody>
      </p:sp>
      <p:sp>
        <p:nvSpPr>
          <p:cNvPr id="3" name="Date Placeholder 2">
            <a:extLst>
              <a:ext uri="{FF2B5EF4-FFF2-40B4-BE49-F238E27FC236}">
                <a16:creationId xmlns:a16="http://schemas.microsoft.com/office/drawing/2014/main" id="{C0E1B168-E91F-1418-BFD9-664B9D9300AF}"/>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2A7E895E-7A50-A457-C7E7-D3E4200F836C}"/>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D335767-6C66-7681-A238-F834F524B752}"/>
              </a:ext>
            </a:extLst>
          </p:cNvPr>
          <p:cNvSpPr>
            <a:spLocks noGrp="1"/>
          </p:cNvSpPr>
          <p:nvPr>
            <p:ph type="sldNum" sz="quarter" idx="12"/>
          </p:nvPr>
        </p:nvSpPr>
        <p:spPr/>
        <p:txBody>
          <a:bodyPr/>
          <a:lstStyle/>
          <a:p>
            <a:fld id="{EBF1B0AE-C905-4601-86AA-BBED6AF39D01}" type="slidenum">
              <a:rPr lang="en-US" smtClean="0"/>
              <a:t>73</a:t>
            </a:fld>
            <a:endParaRPr lang="en-US"/>
          </a:p>
        </p:txBody>
      </p:sp>
    </p:spTree>
    <p:extLst>
      <p:ext uri="{BB962C8B-B14F-4D97-AF65-F5344CB8AC3E}">
        <p14:creationId xmlns:p14="http://schemas.microsoft.com/office/powerpoint/2010/main" val="2141976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3" name="Alternate Process 2">
            <a:extLst>
              <a:ext uri="{FF2B5EF4-FFF2-40B4-BE49-F238E27FC236}">
                <a16:creationId xmlns:a16="http://schemas.microsoft.com/office/drawing/2014/main" id="{EB6917F1-FE07-744D-B44A-8F3D6184E119}"/>
              </a:ext>
            </a:extLst>
          </p:cNvPr>
          <p:cNvSpPr/>
          <p:nvPr/>
        </p:nvSpPr>
        <p:spPr>
          <a:xfrm>
            <a:off x="4471634" y="1296865"/>
            <a:ext cx="3991706" cy="16793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p>
          <a:p>
            <a:r>
              <a:rPr lang="en-US" sz="1600" dirty="0"/>
              <a:t>    </a:t>
            </a:r>
            <a:r>
              <a:rPr lang="en-US" sz="1600" dirty="0" err="1"/>
              <a:t>job_id</a:t>
            </a:r>
            <a:r>
              <a:rPr lang="en-US" sz="1600" dirty="0"/>
              <a:t>: UUID,</a:t>
            </a:r>
          </a:p>
          <a:p>
            <a:r>
              <a:rPr lang="en-US" sz="1600" dirty="0"/>
              <a:t>    </a:t>
            </a:r>
            <a:r>
              <a:rPr lang="en-US" sz="1600" dirty="0" err="1"/>
              <a:t>job_type</a:t>
            </a:r>
            <a:r>
              <a:rPr lang="en-US" sz="1600" dirty="0"/>
              <a:t>:  “</a:t>
            </a:r>
            <a:r>
              <a:rPr lang="en-US" sz="1600" dirty="0" err="1"/>
              <a:t>CatalogToThreadDeterminer</a:t>
            </a:r>
            <a:r>
              <a:rPr lang="en-US" sz="1600" dirty="0"/>
              <a:t>”,</a:t>
            </a:r>
          </a:p>
          <a:p>
            <a:r>
              <a:rPr lang="en-US" sz="1600" dirty="0"/>
              <a:t>    params: {</a:t>
            </a:r>
            <a:r>
              <a:rPr lang="en-US" sz="1600" dirty="0" err="1"/>
              <a:t>catalog_crawl_id</a:t>
            </a:r>
            <a:r>
              <a:rPr lang="en-US" sz="1600" dirty="0"/>
              <a:t>: ID }</a:t>
            </a:r>
          </a:p>
          <a:p>
            <a:r>
              <a:rPr lang="en-US" sz="1600" dirty="0"/>
              <a:t>}</a:t>
            </a:r>
          </a:p>
        </p:txBody>
      </p:sp>
      <p:cxnSp>
        <p:nvCxnSpPr>
          <p:cNvPr id="6" name="Straight Arrow Connector 5">
            <a:extLst>
              <a:ext uri="{FF2B5EF4-FFF2-40B4-BE49-F238E27FC236}">
                <a16:creationId xmlns:a16="http://schemas.microsoft.com/office/drawing/2014/main" id="{4FDA4E7B-FB00-3C4E-A44A-42E5E3C5B405}"/>
              </a:ext>
            </a:extLst>
          </p:cNvPr>
          <p:cNvCxnSpPr/>
          <p:nvPr/>
        </p:nvCxnSpPr>
        <p:spPr>
          <a:xfrm>
            <a:off x="6708531" y="861646"/>
            <a:ext cx="0" cy="39565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5D89E42-041E-E749-9F63-7971419199EF}"/>
              </a:ext>
            </a:extLst>
          </p:cNvPr>
          <p:cNvCxnSpPr>
            <a:stCxn id="3" idx="1"/>
          </p:cNvCxnSpPr>
          <p:nvPr/>
        </p:nvCxnSpPr>
        <p:spPr>
          <a:xfrm flipH="1" flipV="1">
            <a:off x="3736731" y="2136531"/>
            <a:ext cx="734903"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A1AD31D-01E9-BDBD-1315-BA7FB1941B70}"/>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E8036F60-5E0D-C3BF-54D1-5D953AAD6EA3}"/>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1C35E61D-2659-BA6D-0E73-F31EB24D22D8}"/>
              </a:ext>
            </a:extLst>
          </p:cNvPr>
          <p:cNvSpPr>
            <a:spLocks noGrp="1"/>
          </p:cNvSpPr>
          <p:nvPr>
            <p:ph type="sldNum" sz="quarter" idx="12"/>
          </p:nvPr>
        </p:nvSpPr>
        <p:spPr/>
        <p:txBody>
          <a:bodyPr/>
          <a:lstStyle/>
          <a:p>
            <a:fld id="{EBF1B0AE-C905-4601-86AA-BBED6AF39D01}" type="slidenum">
              <a:rPr lang="en-US" smtClean="0"/>
              <a:t>74</a:t>
            </a:fld>
            <a:endParaRPr lang="en-US"/>
          </a:p>
        </p:txBody>
      </p:sp>
    </p:spTree>
    <p:extLst>
      <p:ext uri="{BB962C8B-B14F-4D97-AF65-F5344CB8AC3E}">
        <p14:creationId xmlns:p14="http://schemas.microsoft.com/office/powerpoint/2010/main" val="3385564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10" name="Explosion 2 9">
            <a:extLst>
              <a:ext uri="{FF2B5EF4-FFF2-40B4-BE49-F238E27FC236}">
                <a16:creationId xmlns:a16="http://schemas.microsoft.com/office/drawing/2014/main" id="{8ED0D8F9-3F8D-8949-8ED8-02B8C7A24D37}"/>
              </a:ext>
            </a:extLst>
          </p:cNvPr>
          <p:cNvSpPr/>
          <p:nvPr/>
        </p:nvSpPr>
        <p:spPr>
          <a:xfrm>
            <a:off x="2915217" y="516047"/>
            <a:ext cx="8501204" cy="62378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CatalogCrawler</a:t>
            </a:r>
            <a:r>
              <a:rPr lang="en-US" sz="2400" dirty="0"/>
              <a:t> also schedules another </a:t>
            </a:r>
            <a:r>
              <a:rPr lang="en-US" sz="2400" dirty="0" err="1"/>
              <a:t>CatalogCrawler</a:t>
            </a:r>
            <a:r>
              <a:rPr lang="en-US" sz="2400" dirty="0"/>
              <a:t> job to be run in 5 minutes</a:t>
            </a:r>
          </a:p>
          <a:p>
            <a:pPr algn="ctr"/>
            <a:endParaRPr lang="en-US" sz="2400" dirty="0"/>
          </a:p>
          <a:p>
            <a:pPr algn="ctr"/>
            <a:r>
              <a:rPr lang="en-US" sz="2400" dirty="0"/>
              <a:t>Facilitated by our Job Queue System</a:t>
            </a:r>
          </a:p>
        </p:txBody>
      </p:sp>
      <p:sp>
        <p:nvSpPr>
          <p:cNvPr id="2" name="Date Placeholder 1">
            <a:extLst>
              <a:ext uri="{FF2B5EF4-FFF2-40B4-BE49-F238E27FC236}">
                <a16:creationId xmlns:a16="http://schemas.microsoft.com/office/drawing/2014/main" id="{DC6C17B0-520B-019D-321E-B4A5191DE91C}"/>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C9D5859A-A35A-D063-029D-26CAA2AA5C34}"/>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EE971372-C079-4B15-E99B-8BF6BDAA0FA8}"/>
              </a:ext>
            </a:extLst>
          </p:cNvPr>
          <p:cNvSpPr>
            <a:spLocks noGrp="1"/>
          </p:cNvSpPr>
          <p:nvPr>
            <p:ph type="sldNum" sz="quarter" idx="12"/>
          </p:nvPr>
        </p:nvSpPr>
        <p:spPr/>
        <p:txBody>
          <a:bodyPr/>
          <a:lstStyle/>
          <a:p>
            <a:fld id="{EBF1B0AE-C905-4601-86AA-BBED6AF39D01}" type="slidenum">
              <a:rPr lang="en-US" smtClean="0"/>
              <a:t>75</a:t>
            </a:fld>
            <a:endParaRPr lang="en-US"/>
          </a:p>
        </p:txBody>
      </p:sp>
    </p:spTree>
    <p:extLst>
      <p:ext uri="{BB962C8B-B14F-4D97-AF65-F5344CB8AC3E}">
        <p14:creationId xmlns:p14="http://schemas.microsoft.com/office/powerpoint/2010/main" val="780247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10" name="Explosion 2 9">
            <a:extLst>
              <a:ext uri="{FF2B5EF4-FFF2-40B4-BE49-F238E27FC236}">
                <a16:creationId xmlns:a16="http://schemas.microsoft.com/office/drawing/2014/main" id="{8ED0D8F9-3F8D-8949-8ED8-02B8C7A24D37}"/>
              </a:ext>
            </a:extLst>
          </p:cNvPr>
          <p:cNvSpPr/>
          <p:nvPr/>
        </p:nvSpPr>
        <p:spPr>
          <a:xfrm>
            <a:off x="2915217" y="516047"/>
            <a:ext cx="8501204" cy="62378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can also launch additional jobs, e.g., a job that computes some statistics for a real time dashboard</a:t>
            </a:r>
          </a:p>
        </p:txBody>
      </p:sp>
      <p:sp>
        <p:nvSpPr>
          <p:cNvPr id="2" name="Date Placeholder 1">
            <a:extLst>
              <a:ext uri="{FF2B5EF4-FFF2-40B4-BE49-F238E27FC236}">
                <a16:creationId xmlns:a16="http://schemas.microsoft.com/office/drawing/2014/main" id="{4BE0D623-CEA6-6165-C173-41FB99619C39}"/>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852D80AF-FA5A-FBF9-53E3-FF3801C157B2}"/>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C171A304-A62F-5063-1630-12C6BC4CD952}"/>
              </a:ext>
            </a:extLst>
          </p:cNvPr>
          <p:cNvSpPr>
            <a:spLocks noGrp="1"/>
          </p:cNvSpPr>
          <p:nvPr>
            <p:ph type="sldNum" sz="quarter" idx="12"/>
          </p:nvPr>
        </p:nvSpPr>
        <p:spPr/>
        <p:txBody>
          <a:bodyPr/>
          <a:lstStyle/>
          <a:p>
            <a:fld id="{EBF1B0AE-C905-4601-86AA-BBED6AF39D01}" type="slidenum">
              <a:rPr lang="en-US" smtClean="0"/>
              <a:t>76</a:t>
            </a:fld>
            <a:endParaRPr lang="en-US"/>
          </a:p>
        </p:txBody>
      </p:sp>
    </p:spTree>
    <p:extLst>
      <p:ext uri="{BB962C8B-B14F-4D97-AF65-F5344CB8AC3E}">
        <p14:creationId xmlns:p14="http://schemas.microsoft.com/office/powerpoint/2010/main" val="3035534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10" name="Explosion 2 9">
            <a:extLst>
              <a:ext uri="{FF2B5EF4-FFF2-40B4-BE49-F238E27FC236}">
                <a16:creationId xmlns:a16="http://schemas.microsoft.com/office/drawing/2014/main" id="{8ED0D8F9-3F8D-8949-8ED8-02B8C7A24D37}"/>
              </a:ext>
            </a:extLst>
          </p:cNvPr>
          <p:cNvSpPr/>
          <p:nvPr/>
        </p:nvSpPr>
        <p:spPr>
          <a:xfrm>
            <a:off x="2915217" y="516047"/>
            <a:ext cx="8501204" cy="62378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Once the </a:t>
            </a:r>
            <a:r>
              <a:rPr lang="en-US" sz="2400" dirty="0" err="1"/>
              <a:t>CatalogCrawler</a:t>
            </a:r>
            <a:r>
              <a:rPr lang="en-US" sz="2400" dirty="0"/>
              <a:t> job has finished executing, the worker that was executing it pulls the next job out of the Job Queue and executes it.</a:t>
            </a:r>
          </a:p>
        </p:txBody>
      </p:sp>
      <p:sp>
        <p:nvSpPr>
          <p:cNvPr id="2" name="Date Placeholder 1">
            <a:extLst>
              <a:ext uri="{FF2B5EF4-FFF2-40B4-BE49-F238E27FC236}">
                <a16:creationId xmlns:a16="http://schemas.microsoft.com/office/drawing/2014/main" id="{E98FA26A-CBF5-A2D0-631C-C5BEDF834656}"/>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5BB31C2B-06F2-D462-7791-487A43403AD1}"/>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24DA6D85-2A81-2EF7-F75B-3DD5C7916D5B}"/>
              </a:ext>
            </a:extLst>
          </p:cNvPr>
          <p:cNvSpPr>
            <a:spLocks noGrp="1"/>
          </p:cNvSpPr>
          <p:nvPr>
            <p:ph type="sldNum" sz="quarter" idx="12"/>
          </p:nvPr>
        </p:nvSpPr>
        <p:spPr/>
        <p:txBody>
          <a:bodyPr/>
          <a:lstStyle/>
          <a:p>
            <a:fld id="{EBF1B0AE-C905-4601-86AA-BBED6AF39D01}" type="slidenum">
              <a:rPr lang="en-US" smtClean="0"/>
              <a:t>77</a:t>
            </a:fld>
            <a:endParaRPr lang="en-US"/>
          </a:p>
        </p:txBody>
      </p:sp>
    </p:spTree>
    <p:extLst>
      <p:ext uri="{BB962C8B-B14F-4D97-AF65-F5344CB8AC3E}">
        <p14:creationId xmlns:p14="http://schemas.microsoft.com/office/powerpoint/2010/main" val="29781082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3" name="Alternate Process 2">
            <a:extLst>
              <a:ext uri="{FF2B5EF4-FFF2-40B4-BE49-F238E27FC236}">
                <a16:creationId xmlns:a16="http://schemas.microsoft.com/office/drawing/2014/main" id="{EB6917F1-FE07-744D-B44A-8F3D6184E119}"/>
              </a:ext>
            </a:extLst>
          </p:cNvPr>
          <p:cNvSpPr/>
          <p:nvPr/>
        </p:nvSpPr>
        <p:spPr>
          <a:xfrm>
            <a:off x="4507848" y="2589333"/>
            <a:ext cx="3991706" cy="16793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p>
          <a:p>
            <a:r>
              <a:rPr lang="en-US" sz="1600" dirty="0"/>
              <a:t>    </a:t>
            </a:r>
            <a:r>
              <a:rPr lang="en-US" sz="1600" dirty="0" err="1"/>
              <a:t>job_id</a:t>
            </a:r>
            <a:r>
              <a:rPr lang="en-US" sz="1600" dirty="0"/>
              <a:t>: UUID,</a:t>
            </a:r>
          </a:p>
          <a:p>
            <a:r>
              <a:rPr lang="en-US" sz="1600" dirty="0"/>
              <a:t>    </a:t>
            </a:r>
            <a:r>
              <a:rPr lang="en-US" sz="1600" dirty="0" err="1"/>
              <a:t>job_type</a:t>
            </a:r>
            <a:r>
              <a:rPr lang="en-US" sz="1600" dirty="0"/>
              <a:t>:  “</a:t>
            </a:r>
            <a:r>
              <a:rPr lang="en-US" sz="1600" dirty="0" err="1"/>
              <a:t>CatalogToThreadDeterminer</a:t>
            </a:r>
            <a:r>
              <a:rPr lang="en-US" sz="1600" dirty="0"/>
              <a:t>”,</a:t>
            </a:r>
          </a:p>
          <a:p>
            <a:r>
              <a:rPr lang="en-US" sz="1600" dirty="0"/>
              <a:t>    params: {</a:t>
            </a:r>
            <a:r>
              <a:rPr lang="en-US" sz="1600" dirty="0" err="1"/>
              <a:t>catalog_crawl_id</a:t>
            </a:r>
            <a:r>
              <a:rPr lang="en-US" sz="1600" dirty="0"/>
              <a:t>: ID }</a:t>
            </a:r>
          </a:p>
          <a:p>
            <a:r>
              <a:rPr lang="en-US" sz="1600" dirty="0"/>
              <a:t>}</a:t>
            </a:r>
          </a:p>
        </p:txBody>
      </p:sp>
      <p:cxnSp>
        <p:nvCxnSpPr>
          <p:cNvPr id="6" name="Straight Arrow Connector 5">
            <a:extLst>
              <a:ext uri="{FF2B5EF4-FFF2-40B4-BE49-F238E27FC236}">
                <a16:creationId xmlns:a16="http://schemas.microsoft.com/office/drawing/2014/main" id="{4FDA4E7B-FB00-3C4E-A44A-42E5E3C5B405}"/>
              </a:ext>
            </a:extLst>
          </p:cNvPr>
          <p:cNvCxnSpPr>
            <a:cxnSpLocks/>
          </p:cNvCxnSpPr>
          <p:nvPr/>
        </p:nvCxnSpPr>
        <p:spPr>
          <a:xfrm>
            <a:off x="6780959" y="2092917"/>
            <a:ext cx="0" cy="496416"/>
          </a:xfrm>
          <a:prstGeom prst="straightConnector1">
            <a:avLst/>
          </a:prstGeom>
          <a:ln w="793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5D89E42-041E-E749-9F63-7971419199EF}"/>
              </a:ext>
            </a:extLst>
          </p:cNvPr>
          <p:cNvCxnSpPr>
            <a:cxnSpLocks/>
            <a:stCxn id="3" idx="1"/>
          </p:cNvCxnSpPr>
          <p:nvPr/>
        </p:nvCxnSpPr>
        <p:spPr>
          <a:xfrm flipH="1">
            <a:off x="3720974" y="3429000"/>
            <a:ext cx="786874" cy="0"/>
          </a:xfrm>
          <a:prstGeom prst="straightConnector1">
            <a:avLst/>
          </a:prstGeom>
          <a:ln w="793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A463FD76-CF67-F725-23BB-E7C132CAE77B}"/>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B1DB0721-71C3-7262-0247-C315CA83AE59}"/>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1F36757C-5325-5038-20B2-5ABD23955F2C}"/>
              </a:ext>
            </a:extLst>
          </p:cNvPr>
          <p:cNvSpPr>
            <a:spLocks noGrp="1"/>
          </p:cNvSpPr>
          <p:nvPr>
            <p:ph type="sldNum" sz="quarter" idx="12"/>
          </p:nvPr>
        </p:nvSpPr>
        <p:spPr/>
        <p:txBody>
          <a:bodyPr/>
          <a:lstStyle/>
          <a:p>
            <a:fld id="{EBF1B0AE-C905-4601-86AA-BBED6AF39D01}" type="slidenum">
              <a:rPr lang="en-US" smtClean="0"/>
              <a:t>78</a:t>
            </a:fld>
            <a:endParaRPr lang="en-US"/>
          </a:p>
        </p:txBody>
      </p:sp>
    </p:spTree>
    <p:extLst>
      <p:ext uri="{BB962C8B-B14F-4D97-AF65-F5344CB8AC3E}">
        <p14:creationId xmlns:p14="http://schemas.microsoft.com/office/powerpoint/2010/main" val="636017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3" name="Alternate Process 2">
            <a:extLst>
              <a:ext uri="{FF2B5EF4-FFF2-40B4-BE49-F238E27FC236}">
                <a16:creationId xmlns:a16="http://schemas.microsoft.com/office/drawing/2014/main" id="{EB6917F1-FE07-744D-B44A-8F3D6184E119}"/>
              </a:ext>
            </a:extLst>
          </p:cNvPr>
          <p:cNvSpPr/>
          <p:nvPr/>
        </p:nvSpPr>
        <p:spPr>
          <a:xfrm>
            <a:off x="4507848" y="2589333"/>
            <a:ext cx="3991706" cy="16793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t>
            </a:r>
          </a:p>
          <a:p>
            <a:r>
              <a:rPr lang="en-US" sz="1600" dirty="0"/>
              <a:t>    </a:t>
            </a:r>
            <a:r>
              <a:rPr lang="en-US" sz="1600" dirty="0" err="1"/>
              <a:t>job_id</a:t>
            </a:r>
            <a:r>
              <a:rPr lang="en-US" sz="1600" dirty="0"/>
              <a:t>: UUID,</a:t>
            </a:r>
          </a:p>
          <a:p>
            <a:r>
              <a:rPr lang="en-US" sz="1600" dirty="0"/>
              <a:t>    </a:t>
            </a:r>
            <a:r>
              <a:rPr lang="en-US" sz="1600" dirty="0" err="1"/>
              <a:t>job_type</a:t>
            </a:r>
            <a:r>
              <a:rPr lang="en-US" sz="1600" dirty="0"/>
              <a:t>:  “</a:t>
            </a:r>
            <a:r>
              <a:rPr lang="en-US" sz="1600" dirty="0" err="1"/>
              <a:t>CatalogToThreadDeterminer</a:t>
            </a:r>
            <a:r>
              <a:rPr lang="en-US" sz="1600" dirty="0"/>
              <a:t>”,</a:t>
            </a:r>
          </a:p>
          <a:p>
            <a:r>
              <a:rPr lang="en-US" sz="1600" dirty="0"/>
              <a:t>    params: {</a:t>
            </a:r>
            <a:r>
              <a:rPr lang="en-US" sz="1600" dirty="0" err="1"/>
              <a:t>catalog_crawl_id</a:t>
            </a:r>
            <a:r>
              <a:rPr lang="en-US" sz="1600" dirty="0"/>
              <a:t>: ID }</a:t>
            </a:r>
          </a:p>
          <a:p>
            <a:r>
              <a:rPr lang="en-US" sz="1600" dirty="0"/>
              <a:t>}</a:t>
            </a:r>
          </a:p>
        </p:txBody>
      </p:sp>
      <p:cxnSp>
        <p:nvCxnSpPr>
          <p:cNvPr id="6" name="Straight Arrow Connector 5">
            <a:extLst>
              <a:ext uri="{FF2B5EF4-FFF2-40B4-BE49-F238E27FC236}">
                <a16:creationId xmlns:a16="http://schemas.microsoft.com/office/drawing/2014/main" id="{4FDA4E7B-FB00-3C4E-A44A-42E5E3C5B405}"/>
              </a:ext>
            </a:extLst>
          </p:cNvPr>
          <p:cNvCxnSpPr>
            <a:cxnSpLocks/>
          </p:cNvCxnSpPr>
          <p:nvPr/>
        </p:nvCxnSpPr>
        <p:spPr>
          <a:xfrm>
            <a:off x="6780959" y="2092917"/>
            <a:ext cx="0" cy="496416"/>
          </a:xfrm>
          <a:prstGeom prst="straightConnector1">
            <a:avLst/>
          </a:prstGeom>
          <a:ln w="793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5D89E42-041E-E749-9F63-7971419199EF}"/>
              </a:ext>
            </a:extLst>
          </p:cNvPr>
          <p:cNvCxnSpPr>
            <a:cxnSpLocks/>
            <a:stCxn id="3" idx="1"/>
          </p:cNvCxnSpPr>
          <p:nvPr/>
        </p:nvCxnSpPr>
        <p:spPr>
          <a:xfrm flipH="1">
            <a:off x="3720974" y="3429000"/>
            <a:ext cx="786874" cy="0"/>
          </a:xfrm>
          <a:prstGeom prst="straightConnector1">
            <a:avLst/>
          </a:prstGeom>
          <a:ln w="79375">
            <a:headEnd type="triangle"/>
            <a:tailEnd type="none"/>
          </a:ln>
        </p:spPr>
        <p:style>
          <a:lnRef idx="1">
            <a:schemeClr val="accent1"/>
          </a:lnRef>
          <a:fillRef idx="0">
            <a:schemeClr val="accent1"/>
          </a:fillRef>
          <a:effectRef idx="0">
            <a:schemeClr val="accent1"/>
          </a:effectRef>
          <a:fontRef idx="minor">
            <a:schemeClr val="tx1"/>
          </a:fontRef>
        </p:style>
      </p:cxnSp>
      <p:sp>
        <p:nvSpPr>
          <p:cNvPr id="7" name="Rounded Rectangular Callout 6">
            <a:extLst>
              <a:ext uri="{FF2B5EF4-FFF2-40B4-BE49-F238E27FC236}">
                <a16:creationId xmlns:a16="http://schemas.microsoft.com/office/drawing/2014/main" id="{0B83B715-0C83-0240-9FD4-4812C93C9954}"/>
              </a:ext>
            </a:extLst>
          </p:cNvPr>
          <p:cNvSpPr/>
          <p:nvPr/>
        </p:nvSpPr>
        <p:spPr>
          <a:xfrm>
            <a:off x="8499554" y="413585"/>
            <a:ext cx="3437793" cy="1679332"/>
          </a:xfrm>
          <a:prstGeom prst="wedgeRoundRectCallout">
            <a:avLst>
              <a:gd name="adj1" fmla="val -65209"/>
              <a:gd name="adj2" fmla="val 29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worker pulls the ”</a:t>
            </a:r>
            <a:r>
              <a:rPr lang="en-US" dirty="0" err="1"/>
              <a:t>CatalogToThreadDeterminer</a:t>
            </a:r>
            <a:r>
              <a:rPr lang="en-US" dirty="0"/>
              <a:t>” job out of the queue, and executes it</a:t>
            </a:r>
          </a:p>
        </p:txBody>
      </p:sp>
      <p:sp>
        <p:nvSpPr>
          <p:cNvPr id="2" name="Date Placeholder 1">
            <a:extLst>
              <a:ext uri="{FF2B5EF4-FFF2-40B4-BE49-F238E27FC236}">
                <a16:creationId xmlns:a16="http://schemas.microsoft.com/office/drawing/2014/main" id="{63691A9F-79C9-92ED-B0E9-AAE3F36B281E}"/>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DE971E38-A222-83E2-921B-FFA1F7990A32}"/>
              </a:ext>
            </a:extLst>
          </p:cNvPr>
          <p:cNvSpPr>
            <a:spLocks noGrp="1"/>
          </p:cNvSpPr>
          <p:nvPr>
            <p:ph type="ftr" sz="quarter" idx="11"/>
          </p:nvPr>
        </p:nvSpPr>
        <p:spPr/>
        <p:txBody>
          <a:bodyPr/>
          <a:lstStyle/>
          <a:p>
            <a:r>
              <a:rPr lang="en-US"/>
              <a:t>ASONAM 2023</a:t>
            </a:r>
          </a:p>
        </p:txBody>
      </p:sp>
      <p:sp>
        <p:nvSpPr>
          <p:cNvPr id="9" name="Slide Number Placeholder 8">
            <a:extLst>
              <a:ext uri="{FF2B5EF4-FFF2-40B4-BE49-F238E27FC236}">
                <a16:creationId xmlns:a16="http://schemas.microsoft.com/office/drawing/2014/main" id="{9A6B8806-9B7C-B2E8-1451-30BE80CB8630}"/>
              </a:ext>
            </a:extLst>
          </p:cNvPr>
          <p:cNvSpPr>
            <a:spLocks noGrp="1"/>
          </p:cNvSpPr>
          <p:nvPr>
            <p:ph type="sldNum" sz="quarter" idx="12"/>
          </p:nvPr>
        </p:nvSpPr>
        <p:spPr/>
        <p:txBody>
          <a:bodyPr/>
          <a:lstStyle/>
          <a:p>
            <a:fld id="{EBF1B0AE-C905-4601-86AA-BBED6AF39D01}" type="slidenum">
              <a:rPr lang="en-US" smtClean="0"/>
              <a:t>79</a:t>
            </a:fld>
            <a:endParaRPr lang="en-US"/>
          </a:p>
        </p:txBody>
      </p:sp>
    </p:spTree>
    <p:extLst>
      <p:ext uri="{BB962C8B-B14F-4D97-AF65-F5344CB8AC3E}">
        <p14:creationId xmlns:p14="http://schemas.microsoft.com/office/powerpoint/2010/main" val="1603935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2479-C695-484F-9141-83C9DFF62771}"/>
              </a:ext>
            </a:extLst>
          </p:cNvPr>
          <p:cNvSpPr>
            <a:spLocks noGrp="1"/>
          </p:cNvSpPr>
          <p:nvPr>
            <p:ph type="title"/>
          </p:nvPr>
        </p:nvSpPr>
        <p:spPr/>
        <p:txBody>
          <a:bodyPr/>
          <a:lstStyle/>
          <a:p>
            <a:r>
              <a:rPr lang="en-US" dirty="0"/>
              <a:t>Let’s Look at an Example: 4chan</a:t>
            </a:r>
          </a:p>
        </p:txBody>
      </p:sp>
      <p:sp>
        <p:nvSpPr>
          <p:cNvPr id="3" name="Content Placeholder 2">
            <a:extLst>
              <a:ext uri="{FF2B5EF4-FFF2-40B4-BE49-F238E27FC236}">
                <a16:creationId xmlns:a16="http://schemas.microsoft.com/office/drawing/2014/main" id="{4A6891A1-B2BF-8E45-9C6B-ECAB40ABC4AC}"/>
              </a:ext>
            </a:extLst>
          </p:cNvPr>
          <p:cNvSpPr>
            <a:spLocks noGrp="1"/>
          </p:cNvSpPr>
          <p:nvPr>
            <p:ph idx="1"/>
          </p:nvPr>
        </p:nvSpPr>
        <p:spPr/>
        <p:txBody>
          <a:bodyPr/>
          <a:lstStyle/>
          <a:p>
            <a:r>
              <a:rPr lang="en-US" dirty="0"/>
              <a:t>4chan has an API</a:t>
            </a:r>
          </a:p>
          <a:p>
            <a:pPr lvl="1"/>
            <a:r>
              <a:rPr lang="en-US" dirty="0"/>
              <a:t>Makes our lives somewhat easier</a:t>
            </a:r>
          </a:p>
          <a:p>
            <a:endParaRPr lang="en-US" dirty="0"/>
          </a:p>
          <a:p>
            <a:r>
              <a:rPr lang="en-US" dirty="0"/>
              <a:t>4chan produces a decent amount of data</a:t>
            </a:r>
          </a:p>
          <a:p>
            <a:pPr lvl="1"/>
            <a:r>
              <a:rPr lang="en-US" dirty="0"/>
              <a:t>Long term, we will probably have to deal with storage issues</a:t>
            </a:r>
          </a:p>
          <a:p>
            <a:endParaRPr lang="en-US" dirty="0"/>
          </a:p>
          <a:p>
            <a:r>
              <a:rPr lang="en-US" dirty="0"/>
              <a:t>4chan is ephemeral</a:t>
            </a:r>
          </a:p>
          <a:p>
            <a:pPr lvl="1"/>
            <a:r>
              <a:rPr lang="en-US" dirty="0"/>
              <a:t>Makes our lives somewhat more difficult</a:t>
            </a:r>
          </a:p>
        </p:txBody>
      </p:sp>
      <p:sp>
        <p:nvSpPr>
          <p:cNvPr id="4" name="Explosion: 14 Points 3">
            <a:extLst>
              <a:ext uri="{FF2B5EF4-FFF2-40B4-BE49-F238E27FC236}">
                <a16:creationId xmlns:a16="http://schemas.microsoft.com/office/drawing/2014/main" id="{D290B75D-E30C-E6E5-83A8-4B49EB546687}"/>
              </a:ext>
            </a:extLst>
          </p:cNvPr>
          <p:cNvSpPr/>
          <p:nvPr/>
        </p:nvSpPr>
        <p:spPr>
          <a:xfrm>
            <a:off x="1102290" y="365125"/>
            <a:ext cx="9118948" cy="5024568"/>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But first, let’s see what 4chan’s all about for context…</a:t>
            </a:r>
          </a:p>
        </p:txBody>
      </p:sp>
      <p:sp>
        <p:nvSpPr>
          <p:cNvPr id="5" name="Date Placeholder 4">
            <a:extLst>
              <a:ext uri="{FF2B5EF4-FFF2-40B4-BE49-F238E27FC236}">
                <a16:creationId xmlns:a16="http://schemas.microsoft.com/office/drawing/2014/main" id="{00549737-1B00-69D0-20FD-9CE394955285}"/>
              </a:ext>
            </a:extLst>
          </p:cNvPr>
          <p:cNvSpPr>
            <a:spLocks noGrp="1"/>
          </p:cNvSpPr>
          <p:nvPr>
            <p:ph type="dt" sz="half" idx="10"/>
          </p:nvPr>
        </p:nvSpPr>
        <p:spPr/>
        <p:txBody>
          <a:bodyPr/>
          <a:lstStyle/>
          <a:p>
            <a:r>
              <a:rPr lang="en-US"/>
              <a:t>2023-11-06</a:t>
            </a:r>
          </a:p>
        </p:txBody>
      </p:sp>
      <p:sp>
        <p:nvSpPr>
          <p:cNvPr id="6" name="Footer Placeholder 5">
            <a:extLst>
              <a:ext uri="{FF2B5EF4-FFF2-40B4-BE49-F238E27FC236}">
                <a16:creationId xmlns:a16="http://schemas.microsoft.com/office/drawing/2014/main" id="{99BDCB97-2DFF-7D64-FEFD-9D53FFBF1D47}"/>
              </a:ext>
            </a:extLst>
          </p:cNvPr>
          <p:cNvSpPr>
            <a:spLocks noGrp="1"/>
          </p:cNvSpPr>
          <p:nvPr>
            <p:ph type="ftr" sz="quarter" idx="11"/>
          </p:nvPr>
        </p:nvSpPr>
        <p:spPr/>
        <p:txBody>
          <a:bodyPr/>
          <a:lstStyle/>
          <a:p>
            <a:r>
              <a:rPr lang="en-US"/>
              <a:t>ASONAM 2023</a:t>
            </a:r>
          </a:p>
        </p:txBody>
      </p:sp>
      <p:sp>
        <p:nvSpPr>
          <p:cNvPr id="7" name="Slide Number Placeholder 6">
            <a:extLst>
              <a:ext uri="{FF2B5EF4-FFF2-40B4-BE49-F238E27FC236}">
                <a16:creationId xmlns:a16="http://schemas.microsoft.com/office/drawing/2014/main" id="{B9B82334-FFFE-4C22-8E4D-2AC10ACB947B}"/>
              </a:ext>
            </a:extLst>
          </p:cNvPr>
          <p:cNvSpPr>
            <a:spLocks noGrp="1"/>
          </p:cNvSpPr>
          <p:nvPr>
            <p:ph type="sldNum" sz="quarter" idx="12"/>
          </p:nvPr>
        </p:nvSpPr>
        <p:spPr/>
        <p:txBody>
          <a:bodyPr/>
          <a:lstStyle/>
          <a:p>
            <a:fld id="{EBF1B0AE-C905-4601-86AA-BBED6AF39D01}" type="slidenum">
              <a:rPr lang="en-US" smtClean="0"/>
              <a:t>8</a:t>
            </a:fld>
            <a:endParaRPr lang="en-US"/>
          </a:p>
        </p:txBody>
      </p:sp>
    </p:spTree>
    <p:extLst>
      <p:ext uri="{BB962C8B-B14F-4D97-AF65-F5344CB8AC3E}">
        <p14:creationId xmlns:p14="http://schemas.microsoft.com/office/powerpoint/2010/main" val="266343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8499554" y="413585"/>
            <a:ext cx="3437793" cy="1679332"/>
          </a:xfrm>
          <a:prstGeom prst="wedgeRoundRectCallout">
            <a:avLst>
              <a:gd name="adj1" fmla="val -65209"/>
              <a:gd name="adj2" fmla="val 29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worker pulls the ”</a:t>
            </a:r>
            <a:r>
              <a:rPr lang="en-US" dirty="0" err="1"/>
              <a:t>CatalogToThreadDeterminer</a:t>
            </a:r>
            <a:r>
              <a:rPr lang="en-US" dirty="0"/>
              <a:t>” job out of the queue, and executes it</a:t>
            </a:r>
          </a:p>
        </p:txBody>
      </p:sp>
      <p:sp>
        <p:nvSpPr>
          <p:cNvPr id="9" name="Rounded Rectangular Callout 8">
            <a:extLst>
              <a:ext uri="{FF2B5EF4-FFF2-40B4-BE49-F238E27FC236}">
                <a16:creationId xmlns:a16="http://schemas.microsoft.com/office/drawing/2014/main" id="{E76EBB37-8B47-604D-935E-908CFAD3F3C4}"/>
              </a:ext>
            </a:extLst>
          </p:cNvPr>
          <p:cNvSpPr/>
          <p:nvPr/>
        </p:nvSpPr>
        <p:spPr>
          <a:xfrm>
            <a:off x="5275012" y="2506502"/>
            <a:ext cx="3769400" cy="2258582"/>
          </a:xfrm>
          <a:prstGeom prst="wedgeRoundRectCallout">
            <a:avLst>
              <a:gd name="adj1" fmla="val -24378"/>
              <a:gd name="adj2" fmla="val -66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Recall that the </a:t>
            </a:r>
            <a:r>
              <a:rPr lang="en-US" dirty="0" err="1"/>
              <a:t>CatalogToThreadDeterminer</a:t>
            </a:r>
            <a:r>
              <a:rPr lang="en-US" dirty="0"/>
              <a:t> is the job that computes the set differences so we know which threads we need to retrieve from the archive</a:t>
            </a:r>
          </a:p>
        </p:txBody>
      </p:sp>
      <p:sp>
        <p:nvSpPr>
          <p:cNvPr id="2" name="Date Placeholder 1">
            <a:extLst>
              <a:ext uri="{FF2B5EF4-FFF2-40B4-BE49-F238E27FC236}">
                <a16:creationId xmlns:a16="http://schemas.microsoft.com/office/drawing/2014/main" id="{3E58CBFD-78CA-552D-0682-29F77F879708}"/>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9E351291-9A68-36F1-7510-89680F5BAC44}"/>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87A47852-9150-24D1-8092-2DBD234B8EC0}"/>
              </a:ext>
            </a:extLst>
          </p:cNvPr>
          <p:cNvSpPr>
            <a:spLocks noGrp="1"/>
          </p:cNvSpPr>
          <p:nvPr>
            <p:ph type="sldNum" sz="quarter" idx="12"/>
          </p:nvPr>
        </p:nvSpPr>
        <p:spPr/>
        <p:txBody>
          <a:bodyPr/>
          <a:lstStyle/>
          <a:p>
            <a:fld id="{EBF1B0AE-C905-4601-86AA-BBED6AF39D01}" type="slidenum">
              <a:rPr lang="en-US" smtClean="0"/>
              <a:t>80</a:t>
            </a:fld>
            <a:endParaRPr lang="en-US"/>
          </a:p>
        </p:txBody>
      </p:sp>
    </p:spTree>
    <p:extLst>
      <p:ext uri="{BB962C8B-B14F-4D97-AF65-F5344CB8AC3E}">
        <p14:creationId xmlns:p14="http://schemas.microsoft.com/office/powerpoint/2010/main" val="831163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8499554" y="413585"/>
            <a:ext cx="3437793" cy="1679332"/>
          </a:xfrm>
          <a:prstGeom prst="wedgeRoundRectCallout">
            <a:avLst>
              <a:gd name="adj1" fmla="val -65209"/>
              <a:gd name="adj2" fmla="val 29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CatalogToThreadDeterminer</a:t>
            </a:r>
            <a:r>
              <a:rPr lang="en-US" dirty="0"/>
              <a:t> will put a new </a:t>
            </a:r>
            <a:r>
              <a:rPr lang="en-US" dirty="0" err="1"/>
              <a:t>ThreadCrawler</a:t>
            </a:r>
            <a:r>
              <a:rPr lang="en-US" dirty="0"/>
              <a:t> job in the Queue</a:t>
            </a:r>
          </a:p>
        </p:txBody>
      </p:sp>
      <p:sp>
        <p:nvSpPr>
          <p:cNvPr id="2" name="Date Placeholder 1">
            <a:extLst>
              <a:ext uri="{FF2B5EF4-FFF2-40B4-BE49-F238E27FC236}">
                <a16:creationId xmlns:a16="http://schemas.microsoft.com/office/drawing/2014/main" id="{960F0619-8D1D-01CF-3C3D-21A3BE5A03D2}"/>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3A818500-E71F-C028-FF53-9FE6C5544263}"/>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44BF74FC-6E7C-747B-3FF1-D582E9EFAC9D}"/>
              </a:ext>
            </a:extLst>
          </p:cNvPr>
          <p:cNvSpPr>
            <a:spLocks noGrp="1"/>
          </p:cNvSpPr>
          <p:nvPr>
            <p:ph type="sldNum" sz="quarter" idx="12"/>
          </p:nvPr>
        </p:nvSpPr>
        <p:spPr/>
        <p:txBody>
          <a:bodyPr/>
          <a:lstStyle/>
          <a:p>
            <a:fld id="{EBF1B0AE-C905-4601-86AA-BBED6AF39D01}" type="slidenum">
              <a:rPr lang="en-US" smtClean="0"/>
              <a:t>81</a:t>
            </a:fld>
            <a:endParaRPr lang="en-US"/>
          </a:p>
        </p:txBody>
      </p:sp>
    </p:spTree>
    <p:extLst>
      <p:ext uri="{BB962C8B-B14F-4D97-AF65-F5344CB8AC3E}">
        <p14:creationId xmlns:p14="http://schemas.microsoft.com/office/powerpoint/2010/main" val="764586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8499554" y="413585"/>
            <a:ext cx="3437793" cy="1679332"/>
          </a:xfrm>
          <a:prstGeom prst="wedgeRoundRectCallout">
            <a:avLst>
              <a:gd name="adj1" fmla="val -65209"/>
              <a:gd name="adj2" fmla="val 29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CatalogToThreadDeterminer</a:t>
            </a:r>
            <a:r>
              <a:rPr lang="en-US" dirty="0"/>
              <a:t> will put a new </a:t>
            </a:r>
            <a:r>
              <a:rPr lang="en-US" dirty="0" err="1"/>
              <a:t>ThreadCrawler</a:t>
            </a:r>
            <a:r>
              <a:rPr lang="en-US" dirty="0"/>
              <a:t> job in the Queue</a:t>
            </a:r>
          </a:p>
        </p:txBody>
      </p:sp>
      <p:sp>
        <p:nvSpPr>
          <p:cNvPr id="2" name="Explosion 1 1">
            <a:extLst>
              <a:ext uri="{FF2B5EF4-FFF2-40B4-BE49-F238E27FC236}">
                <a16:creationId xmlns:a16="http://schemas.microsoft.com/office/drawing/2014/main" id="{69173FD2-D1B5-5141-9CB8-BA26423F1036}"/>
              </a:ext>
            </a:extLst>
          </p:cNvPr>
          <p:cNvSpPr/>
          <p:nvPr/>
        </p:nvSpPr>
        <p:spPr>
          <a:xfrm>
            <a:off x="72427" y="37780"/>
            <a:ext cx="5730844" cy="399101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single </a:t>
            </a:r>
            <a:r>
              <a:rPr lang="en-US" dirty="0" err="1"/>
              <a:t>CatalogToThreadDeterminer</a:t>
            </a:r>
            <a:r>
              <a:rPr lang="en-US" dirty="0"/>
              <a:t> can produce </a:t>
            </a:r>
            <a:r>
              <a:rPr lang="en-US" i="1" dirty="0"/>
              <a:t>many</a:t>
            </a:r>
            <a:r>
              <a:rPr lang="en-US" dirty="0"/>
              <a:t> </a:t>
            </a:r>
            <a:r>
              <a:rPr lang="en-US" dirty="0" err="1"/>
              <a:t>ThreadCrawler</a:t>
            </a:r>
            <a:r>
              <a:rPr lang="en-US" dirty="0"/>
              <a:t> jobs!</a:t>
            </a:r>
          </a:p>
        </p:txBody>
      </p:sp>
      <p:sp>
        <p:nvSpPr>
          <p:cNvPr id="3" name="Date Placeholder 2">
            <a:extLst>
              <a:ext uri="{FF2B5EF4-FFF2-40B4-BE49-F238E27FC236}">
                <a16:creationId xmlns:a16="http://schemas.microsoft.com/office/drawing/2014/main" id="{F5209A23-D553-F8E2-BAE8-01A973159BE8}"/>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D5DC5B7D-804D-D9A4-1137-845BB69A33F2}"/>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925F8DE1-8F13-60AD-AD65-765A42C7CE7C}"/>
              </a:ext>
            </a:extLst>
          </p:cNvPr>
          <p:cNvSpPr>
            <a:spLocks noGrp="1"/>
          </p:cNvSpPr>
          <p:nvPr>
            <p:ph type="sldNum" sz="quarter" idx="12"/>
          </p:nvPr>
        </p:nvSpPr>
        <p:spPr/>
        <p:txBody>
          <a:bodyPr/>
          <a:lstStyle/>
          <a:p>
            <a:fld id="{EBF1B0AE-C905-4601-86AA-BBED6AF39D01}" type="slidenum">
              <a:rPr lang="en-US" smtClean="0"/>
              <a:t>82</a:t>
            </a:fld>
            <a:endParaRPr lang="en-US"/>
          </a:p>
        </p:txBody>
      </p:sp>
    </p:spTree>
    <p:extLst>
      <p:ext uri="{BB962C8B-B14F-4D97-AF65-F5344CB8AC3E}">
        <p14:creationId xmlns:p14="http://schemas.microsoft.com/office/powerpoint/2010/main" val="14738931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7967051" y="0"/>
            <a:ext cx="4151366" cy="2673646"/>
          </a:xfrm>
          <a:prstGeom prst="wedgeRoundRectCallout">
            <a:avLst>
              <a:gd name="adj1" fmla="val -36031"/>
              <a:gd name="adj2" fmla="val 666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ThreadCrawler</a:t>
            </a:r>
            <a:r>
              <a:rPr lang="en-US" dirty="0"/>
              <a:t> Jobs go out and retrieve threads from the API and save to DB</a:t>
            </a:r>
          </a:p>
          <a:p>
            <a:pPr algn="ctr"/>
            <a:endParaRPr lang="en-US" dirty="0"/>
          </a:p>
          <a:p>
            <a:pPr algn="ctr"/>
            <a:r>
              <a:rPr lang="en-US" dirty="0"/>
              <a:t>We want images too, so each </a:t>
            </a:r>
            <a:r>
              <a:rPr lang="en-US" dirty="0" err="1"/>
              <a:t>ThreadCrawler</a:t>
            </a:r>
            <a:r>
              <a:rPr lang="en-US" dirty="0"/>
              <a:t> will launch an additional job that will figure out what images we need to retrieve</a:t>
            </a:r>
          </a:p>
        </p:txBody>
      </p:sp>
      <p:sp>
        <p:nvSpPr>
          <p:cNvPr id="2" name="Date Placeholder 1">
            <a:extLst>
              <a:ext uri="{FF2B5EF4-FFF2-40B4-BE49-F238E27FC236}">
                <a16:creationId xmlns:a16="http://schemas.microsoft.com/office/drawing/2014/main" id="{D3CC8308-85C9-A4ED-9ABE-7448AB114351}"/>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A4FDCE62-B777-2076-1558-1C9FE36F4660}"/>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5D5ECD46-6A9C-5C88-604B-2EA676CEF55F}"/>
              </a:ext>
            </a:extLst>
          </p:cNvPr>
          <p:cNvSpPr>
            <a:spLocks noGrp="1"/>
          </p:cNvSpPr>
          <p:nvPr>
            <p:ph type="sldNum" sz="quarter" idx="12"/>
          </p:nvPr>
        </p:nvSpPr>
        <p:spPr/>
        <p:txBody>
          <a:bodyPr/>
          <a:lstStyle/>
          <a:p>
            <a:fld id="{EBF1B0AE-C905-4601-86AA-BBED6AF39D01}" type="slidenum">
              <a:rPr lang="en-US" smtClean="0"/>
              <a:t>83</a:t>
            </a:fld>
            <a:endParaRPr lang="en-US"/>
          </a:p>
        </p:txBody>
      </p:sp>
    </p:spTree>
    <p:extLst>
      <p:ext uri="{BB962C8B-B14F-4D97-AF65-F5344CB8AC3E}">
        <p14:creationId xmlns:p14="http://schemas.microsoft.com/office/powerpoint/2010/main" val="777440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4289694" y="1258432"/>
            <a:ext cx="4563268" cy="2634558"/>
          </a:xfrm>
          <a:prstGeom prst="wedgeRoundRectCallout">
            <a:avLst>
              <a:gd name="adj1" fmla="val -13328"/>
              <a:gd name="adj2" fmla="val 598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ThreadImageCrawler</a:t>
            </a:r>
            <a:r>
              <a:rPr lang="en-US" dirty="0"/>
              <a:t> figures out which images we need to download. The JSON representation of a Post includes some fields that we can use to determine:</a:t>
            </a:r>
          </a:p>
          <a:p>
            <a:pPr algn="ctr"/>
            <a:endParaRPr lang="en-US" dirty="0"/>
          </a:p>
          <a:p>
            <a:pPr marL="342900" indent="-342900" algn="ctr">
              <a:buAutoNum type="arabicParenR"/>
            </a:pPr>
            <a:r>
              <a:rPr lang="en-US" dirty="0"/>
              <a:t>if the post included an image</a:t>
            </a:r>
          </a:p>
          <a:p>
            <a:pPr algn="ctr"/>
            <a:r>
              <a:rPr lang="en-US" dirty="0"/>
              <a:t>2) the URL to retrieve that image</a:t>
            </a:r>
          </a:p>
        </p:txBody>
      </p:sp>
      <p:sp>
        <p:nvSpPr>
          <p:cNvPr id="2" name="Date Placeholder 1">
            <a:extLst>
              <a:ext uri="{FF2B5EF4-FFF2-40B4-BE49-F238E27FC236}">
                <a16:creationId xmlns:a16="http://schemas.microsoft.com/office/drawing/2014/main" id="{39E7EC3B-7EE8-1326-D4C7-DCB36B4BB215}"/>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151D6A5B-0D25-D7F5-50F5-D15C8DD37CEB}"/>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0E3BA84A-616B-5449-C883-532994A8A97A}"/>
              </a:ext>
            </a:extLst>
          </p:cNvPr>
          <p:cNvSpPr>
            <a:spLocks noGrp="1"/>
          </p:cNvSpPr>
          <p:nvPr>
            <p:ph type="sldNum" sz="quarter" idx="12"/>
          </p:nvPr>
        </p:nvSpPr>
        <p:spPr/>
        <p:txBody>
          <a:bodyPr/>
          <a:lstStyle/>
          <a:p>
            <a:fld id="{EBF1B0AE-C905-4601-86AA-BBED6AF39D01}" type="slidenum">
              <a:rPr lang="en-US" smtClean="0"/>
              <a:t>84</a:t>
            </a:fld>
            <a:endParaRPr lang="en-US"/>
          </a:p>
        </p:txBody>
      </p:sp>
    </p:spTree>
    <p:extLst>
      <p:ext uri="{BB962C8B-B14F-4D97-AF65-F5344CB8AC3E}">
        <p14:creationId xmlns:p14="http://schemas.microsoft.com/office/powerpoint/2010/main" val="2598013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4289694" y="2290526"/>
            <a:ext cx="3432912" cy="1602463"/>
          </a:xfrm>
          <a:prstGeom prst="wedgeRoundRectCallout">
            <a:avLst>
              <a:gd name="adj1" fmla="val -13328"/>
              <a:gd name="adj2" fmla="val 598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each image URL discovered, a new </a:t>
            </a:r>
            <a:r>
              <a:rPr lang="en-US" dirty="0" err="1"/>
              <a:t>ImageRetriever</a:t>
            </a:r>
            <a:r>
              <a:rPr lang="en-US" dirty="0"/>
              <a:t> Job will be placed in the job queue system</a:t>
            </a:r>
          </a:p>
        </p:txBody>
      </p:sp>
      <p:sp>
        <p:nvSpPr>
          <p:cNvPr id="2" name="Date Placeholder 1">
            <a:extLst>
              <a:ext uri="{FF2B5EF4-FFF2-40B4-BE49-F238E27FC236}">
                <a16:creationId xmlns:a16="http://schemas.microsoft.com/office/drawing/2014/main" id="{0B10DC80-1E8F-38DF-F83E-CE0CA51629F2}"/>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56353947-99D0-6F34-ABBC-A114BD5484C8}"/>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346803F4-2D8D-8D14-7076-0BAD23C078D6}"/>
              </a:ext>
            </a:extLst>
          </p:cNvPr>
          <p:cNvSpPr>
            <a:spLocks noGrp="1"/>
          </p:cNvSpPr>
          <p:nvPr>
            <p:ph type="sldNum" sz="quarter" idx="12"/>
          </p:nvPr>
        </p:nvSpPr>
        <p:spPr/>
        <p:txBody>
          <a:bodyPr/>
          <a:lstStyle/>
          <a:p>
            <a:fld id="{EBF1B0AE-C905-4601-86AA-BBED6AF39D01}" type="slidenum">
              <a:rPr lang="en-US" smtClean="0"/>
              <a:t>85</a:t>
            </a:fld>
            <a:endParaRPr lang="en-US"/>
          </a:p>
        </p:txBody>
      </p:sp>
    </p:spTree>
    <p:extLst>
      <p:ext uri="{BB962C8B-B14F-4D97-AF65-F5344CB8AC3E}">
        <p14:creationId xmlns:p14="http://schemas.microsoft.com/office/powerpoint/2010/main" val="972763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7" name="Rounded Rectangular Callout 6">
            <a:extLst>
              <a:ext uri="{FF2B5EF4-FFF2-40B4-BE49-F238E27FC236}">
                <a16:creationId xmlns:a16="http://schemas.microsoft.com/office/drawing/2014/main" id="{0B83B715-0C83-0240-9FD4-4812C93C9954}"/>
              </a:ext>
            </a:extLst>
          </p:cNvPr>
          <p:cNvSpPr/>
          <p:nvPr/>
        </p:nvSpPr>
        <p:spPr>
          <a:xfrm>
            <a:off x="5095452" y="4028792"/>
            <a:ext cx="3251843" cy="1892173"/>
          </a:xfrm>
          <a:prstGeom prst="wedgeRoundRectCallout">
            <a:avLst>
              <a:gd name="adj1" fmla="val -13328"/>
              <a:gd name="adj2" fmla="val 598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ImageRetrievers</a:t>
            </a:r>
            <a:r>
              <a:rPr lang="en-US" dirty="0"/>
              <a:t> go out and retrieve the actual image</a:t>
            </a:r>
          </a:p>
          <a:p>
            <a:pPr algn="ctr"/>
            <a:endParaRPr lang="en-US" dirty="0"/>
          </a:p>
          <a:p>
            <a:pPr algn="ctr"/>
            <a:r>
              <a:rPr lang="en-US" dirty="0"/>
              <a:t>Note that this is relatively time consuming. Images tend to be much larger than text!</a:t>
            </a:r>
          </a:p>
        </p:txBody>
      </p:sp>
      <p:sp>
        <p:nvSpPr>
          <p:cNvPr id="2" name="Date Placeholder 1">
            <a:extLst>
              <a:ext uri="{FF2B5EF4-FFF2-40B4-BE49-F238E27FC236}">
                <a16:creationId xmlns:a16="http://schemas.microsoft.com/office/drawing/2014/main" id="{04C7D2B9-9FBD-2249-5944-D7FA2D24FE8A}"/>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E6D06905-20E6-8F04-78DE-D8CC6A8C5EE7}"/>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ADC9F5A3-13DC-35A1-AB0D-5CD65750E57B}"/>
              </a:ext>
            </a:extLst>
          </p:cNvPr>
          <p:cNvSpPr>
            <a:spLocks noGrp="1"/>
          </p:cNvSpPr>
          <p:nvPr>
            <p:ph type="sldNum" sz="quarter" idx="12"/>
          </p:nvPr>
        </p:nvSpPr>
        <p:spPr/>
        <p:txBody>
          <a:bodyPr/>
          <a:lstStyle/>
          <a:p>
            <a:fld id="{EBF1B0AE-C905-4601-86AA-BBED6AF39D01}" type="slidenum">
              <a:rPr lang="en-US" smtClean="0"/>
              <a:t>86</a:t>
            </a:fld>
            <a:endParaRPr lang="en-US"/>
          </a:p>
        </p:txBody>
      </p:sp>
    </p:spTree>
    <p:extLst>
      <p:ext uri="{BB962C8B-B14F-4D97-AF65-F5344CB8AC3E}">
        <p14:creationId xmlns:p14="http://schemas.microsoft.com/office/powerpoint/2010/main" val="40824307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Explosion 2 1">
            <a:extLst>
              <a:ext uri="{FF2B5EF4-FFF2-40B4-BE49-F238E27FC236}">
                <a16:creationId xmlns:a16="http://schemas.microsoft.com/office/drawing/2014/main" id="{E80EC2B9-3966-7240-9566-43E0B5553F02}"/>
              </a:ext>
            </a:extLst>
          </p:cNvPr>
          <p:cNvSpPr/>
          <p:nvPr/>
        </p:nvSpPr>
        <p:spPr>
          <a:xfrm>
            <a:off x="8265814" y="-344031"/>
            <a:ext cx="4339626" cy="355801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 why is this a </a:t>
            </a:r>
            <a:r>
              <a:rPr lang="en-US" sz="2400" i="1" dirty="0"/>
              <a:t>pipeline?</a:t>
            </a:r>
            <a:endParaRPr lang="en-US" sz="2400" dirty="0"/>
          </a:p>
        </p:txBody>
      </p:sp>
      <p:sp>
        <p:nvSpPr>
          <p:cNvPr id="3" name="Date Placeholder 2">
            <a:extLst>
              <a:ext uri="{FF2B5EF4-FFF2-40B4-BE49-F238E27FC236}">
                <a16:creationId xmlns:a16="http://schemas.microsoft.com/office/drawing/2014/main" id="{501C1EAB-7FC7-2483-C304-EA86747CC7EE}"/>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37E66A70-A353-085C-4B6C-06BE3C808CC7}"/>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7B919C19-4080-BBA0-3594-BE53BAECD0DE}"/>
              </a:ext>
            </a:extLst>
          </p:cNvPr>
          <p:cNvSpPr>
            <a:spLocks noGrp="1"/>
          </p:cNvSpPr>
          <p:nvPr>
            <p:ph type="sldNum" sz="quarter" idx="12"/>
          </p:nvPr>
        </p:nvSpPr>
        <p:spPr/>
        <p:txBody>
          <a:bodyPr/>
          <a:lstStyle/>
          <a:p>
            <a:fld id="{EBF1B0AE-C905-4601-86AA-BBED6AF39D01}" type="slidenum">
              <a:rPr lang="en-US" smtClean="0"/>
              <a:t>87</a:t>
            </a:fld>
            <a:endParaRPr lang="en-US"/>
          </a:p>
        </p:txBody>
      </p:sp>
    </p:spTree>
    <p:extLst>
      <p:ext uri="{BB962C8B-B14F-4D97-AF65-F5344CB8AC3E}">
        <p14:creationId xmlns:p14="http://schemas.microsoft.com/office/powerpoint/2010/main" val="14801918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Explosion 2 1">
            <a:extLst>
              <a:ext uri="{FF2B5EF4-FFF2-40B4-BE49-F238E27FC236}">
                <a16:creationId xmlns:a16="http://schemas.microsoft.com/office/drawing/2014/main" id="{E80EC2B9-3966-7240-9566-43E0B5553F02}"/>
              </a:ext>
            </a:extLst>
          </p:cNvPr>
          <p:cNvSpPr/>
          <p:nvPr/>
        </p:nvSpPr>
        <p:spPr>
          <a:xfrm>
            <a:off x="7912729" y="-344031"/>
            <a:ext cx="4692711" cy="377303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There is a clear ordering of things going on</a:t>
            </a:r>
          </a:p>
        </p:txBody>
      </p:sp>
      <p:sp>
        <p:nvSpPr>
          <p:cNvPr id="3" name="Date Placeholder 2">
            <a:extLst>
              <a:ext uri="{FF2B5EF4-FFF2-40B4-BE49-F238E27FC236}">
                <a16:creationId xmlns:a16="http://schemas.microsoft.com/office/drawing/2014/main" id="{DDFB40AF-9491-655B-40A8-93D9B6F2C52B}"/>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936189D7-4C37-6432-0BA4-575D42814B4E}"/>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8F0F8C27-B56E-5A07-4782-B8F9540916F6}"/>
              </a:ext>
            </a:extLst>
          </p:cNvPr>
          <p:cNvSpPr>
            <a:spLocks noGrp="1"/>
          </p:cNvSpPr>
          <p:nvPr>
            <p:ph type="sldNum" sz="quarter" idx="12"/>
          </p:nvPr>
        </p:nvSpPr>
        <p:spPr/>
        <p:txBody>
          <a:bodyPr/>
          <a:lstStyle/>
          <a:p>
            <a:fld id="{EBF1B0AE-C905-4601-86AA-BBED6AF39D01}" type="slidenum">
              <a:rPr lang="en-US" smtClean="0"/>
              <a:t>88</a:t>
            </a:fld>
            <a:endParaRPr lang="en-US"/>
          </a:p>
        </p:txBody>
      </p:sp>
    </p:spTree>
    <p:extLst>
      <p:ext uri="{BB962C8B-B14F-4D97-AF65-F5344CB8AC3E}">
        <p14:creationId xmlns:p14="http://schemas.microsoft.com/office/powerpoint/2010/main" val="2742159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ectangle 1">
            <a:extLst>
              <a:ext uri="{FF2B5EF4-FFF2-40B4-BE49-F238E27FC236}">
                <a16:creationId xmlns:a16="http://schemas.microsoft.com/office/drawing/2014/main" id="{6A7B9FEA-341C-2544-9CB7-8F63520137D8}"/>
              </a:ext>
            </a:extLst>
          </p:cNvPr>
          <p:cNvSpPr/>
          <p:nvPr/>
        </p:nvSpPr>
        <p:spPr>
          <a:xfrm>
            <a:off x="3847729" y="96343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B5A58-2330-C54B-93C3-533A87E5FCCF}"/>
              </a:ext>
            </a:extLst>
          </p:cNvPr>
          <p:cNvSpPr/>
          <p:nvPr/>
        </p:nvSpPr>
        <p:spPr>
          <a:xfrm>
            <a:off x="3847729" y="226412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C28191-B5C9-0F4C-859B-6A2377EFF7E6}"/>
              </a:ext>
            </a:extLst>
          </p:cNvPr>
          <p:cNvSpPr/>
          <p:nvPr/>
        </p:nvSpPr>
        <p:spPr>
          <a:xfrm>
            <a:off x="3847728" y="3807365"/>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394EE4-3E76-734D-8EC0-39056FC2FD06}"/>
              </a:ext>
            </a:extLst>
          </p:cNvPr>
          <p:cNvSpPr/>
          <p:nvPr/>
        </p:nvSpPr>
        <p:spPr>
          <a:xfrm>
            <a:off x="3847728" y="5332682"/>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1E208B6-3C6E-914A-BB27-CC4C011473CF}"/>
              </a:ext>
            </a:extLst>
          </p:cNvPr>
          <p:cNvCxnSpPr>
            <a:cxnSpLocks/>
          </p:cNvCxnSpPr>
          <p:nvPr/>
        </p:nvCxnSpPr>
        <p:spPr>
          <a:xfrm>
            <a:off x="10446191" y="197667"/>
            <a:ext cx="0" cy="76577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E7D6FEAC-1A4F-D0E8-6627-4DDE12A2D7F8}"/>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832AD7F7-3640-6C70-97F6-EFAA3E116B3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EF5F484-AC84-6190-6331-01B701CC8FE5}"/>
              </a:ext>
            </a:extLst>
          </p:cNvPr>
          <p:cNvSpPr>
            <a:spLocks noGrp="1"/>
          </p:cNvSpPr>
          <p:nvPr>
            <p:ph type="sldNum" sz="quarter" idx="12"/>
          </p:nvPr>
        </p:nvSpPr>
        <p:spPr/>
        <p:txBody>
          <a:bodyPr/>
          <a:lstStyle/>
          <a:p>
            <a:fld id="{EBF1B0AE-C905-4601-86AA-BBED6AF39D01}" type="slidenum">
              <a:rPr lang="en-US" smtClean="0"/>
              <a:t>89</a:t>
            </a:fld>
            <a:endParaRPr lang="en-US"/>
          </a:p>
        </p:txBody>
      </p:sp>
    </p:spTree>
    <p:extLst>
      <p:ext uri="{BB962C8B-B14F-4D97-AF65-F5344CB8AC3E}">
        <p14:creationId xmlns:p14="http://schemas.microsoft.com/office/powerpoint/2010/main" val="360882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ncase_final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788" y="5469943"/>
            <a:ext cx="1900465" cy="1101719"/>
          </a:xfrm>
          <a:prstGeom prst="rect">
            <a:avLst/>
          </a:prstGeom>
        </p:spPr>
      </p:pic>
      <p:sp>
        <p:nvSpPr>
          <p:cNvPr id="2" name="Title 1"/>
          <p:cNvSpPr>
            <a:spLocks noGrp="1"/>
          </p:cNvSpPr>
          <p:nvPr>
            <p:ph type="ctrTitle"/>
          </p:nvPr>
        </p:nvSpPr>
        <p:spPr>
          <a:xfrm>
            <a:off x="1971805" y="2440641"/>
            <a:ext cx="8248388" cy="1790700"/>
          </a:xfrm>
        </p:spPr>
        <p:txBody>
          <a:bodyPr>
            <a:normAutofit/>
          </a:bodyPr>
          <a:lstStyle/>
          <a:p>
            <a:r>
              <a:rPr lang="en-US" sz="3600" dirty="0"/>
              <a:t>Measuring 4chan’s Politically Incorrect Forum and Its Effects on the Web</a:t>
            </a:r>
          </a:p>
        </p:txBody>
      </p:sp>
      <p:sp>
        <p:nvSpPr>
          <p:cNvPr id="3" name="Subtitle 2"/>
          <p:cNvSpPr>
            <a:spLocks noGrp="1"/>
          </p:cNvSpPr>
          <p:nvPr>
            <p:ph type="subTitle" idx="1"/>
          </p:nvPr>
        </p:nvSpPr>
        <p:spPr>
          <a:xfrm>
            <a:off x="2666999" y="4351858"/>
            <a:ext cx="6858000" cy="1241822"/>
          </a:xfrm>
        </p:spPr>
        <p:txBody>
          <a:bodyPr>
            <a:normAutofit fontScale="85000" lnSpcReduction="10000"/>
          </a:bodyPr>
          <a:lstStyle/>
          <a:p>
            <a:r>
              <a:rPr lang="en-US" dirty="0">
                <a:solidFill>
                  <a:schemeClr val="bg1">
                    <a:lumMod val="50000"/>
                  </a:schemeClr>
                </a:solidFill>
              </a:rPr>
              <a:t>Gabriel Emile Hine, Jeremiah </a:t>
            </a:r>
            <a:r>
              <a:rPr lang="en-US" dirty="0" err="1">
                <a:solidFill>
                  <a:schemeClr val="bg1">
                    <a:lumMod val="50000"/>
                  </a:schemeClr>
                </a:solidFill>
              </a:rPr>
              <a:t>Onaolapo</a:t>
            </a:r>
            <a:r>
              <a:rPr lang="en-US" dirty="0">
                <a:solidFill>
                  <a:schemeClr val="bg1">
                    <a:lumMod val="50000"/>
                  </a:schemeClr>
                </a:solidFill>
              </a:rPr>
              <a:t>, Emiliano De </a:t>
            </a:r>
            <a:r>
              <a:rPr lang="en-US" dirty="0" err="1">
                <a:solidFill>
                  <a:schemeClr val="bg1">
                    <a:lumMod val="50000"/>
                  </a:schemeClr>
                </a:solidFill>
              </a:rPr>
              <a:t>Cristofaro</a:t>
            </a:r>
            <a:r>
              <a:rPr lang="en-US" dirty="0">
                <a:solidFill>
                  <a:schemeClr val="bg1">
                    <a:lumMod val="50000"/>
                  </a:schemeClr>
                </a:solidFill>
              </a:rPr>
              <a:t>,</a:t>
            </a:r>
          </a:p>
          <a:p>
            <a:r>
              <a:rPr lang="en-US" dirty="0">
                <a:solidFill>
                  <a:schemeClr val="bg1">
                    <a:lumMod val="50000"/>
                  </a:schemeClr>
                </a:solidFill>
              </a:rPr>
              <a:t>Nicolas </a:t>
            </a:r>
            <a:r>
              <a:rPr lang="en-US" dirty="0" err="1">
                <a:solidFill>
                  <a:schemeClr val="bg1">
                    <a:lumMod val="50000"/>
                  </a:schemeClr>
                </a:solidFill>
              </a:rPr>
              <a:t>Kourtellis</a:t>
            </a:r>
            <a:r>
              <a:rPr lang="en-US" dirty="0">
                <a:solidFill>
                  <a:schemeClr val="bg1">
                    <a:lumMod val="50000"/>
                  </a:schemeClr>
                </a:solidFill>
              </a:rPr>
              <a:t>, </a:t>
            </a:r>
            <a:r>
              <a:rPr lang="en-US" dirty="0" err="1">
                <a:solidFill>
                  <a:schemeClr val="bg1">
                    <a:lumMod val="50000"/>
                  </a:schemeClr>
                </a:solidFill>
              </a:rPr>
              <a:t>Ilias</a:t>
            </a:r>
            <a:r>
              <a:rPr lang="en-US" dirty="0">
                <a:solidFill>
                  <a:schemeClr val="bg1">
                    <a:lumMod val="50000"/>
                  </a:schemeClr>
                </a:solidFill>
              </a:rPr>
              <a:t> </a:t>
            </a:r>
            <a:r>
              <a:rPr lang="en-US" dirty="0" err="1">
                <a:solidFill>
                  <a:schemeClr val="bg1">
                    <a:lumMod val="50000"/>
                  </a:schemeClr>
                </a:solidFill>
              </a:rPr>
              <a:t>Leontiadis</a:t>
            </a:r>
            <a:r>
              <a:rPr lang="en-US" dirty="0">
                <a:solidFill>
                  <a:schemeClr val="bg1">
                    <a:lumMod val="50000"/>
                  </a:schemeClr>
                </a:solidFill>
              </a:rPr>
              <a:t>, </a:t>
            </a:r>
            <a:r>
              <a:rPr lang="en-US" dirty="0" err="1">
                <a:solidFill>
                  <a:schemeClr val="bg1">
                    <a:lumMod val="50000"/>
                  </a:schemeClr>
                </a:solidFill>
              </a:rPr>
              <a:t>Riginos</a:t>
            </a:r>
            <a:r>
              <a:rPr lang="en-US" dirty="0">
                <a:solidFill>
                  <a:schemeClr val="bg1">
                    <a:lumMod val="50000"/>
                  </a:schemeClr>
                </a:solidFill>
              </a:rPr>
              <a:t> Samaras,</a:t>
            </a:r>
          </a:p>
          <a:p>
            <a:r>
              <a:rPr lang="en-US" dirty="0" err="1">
                <a:solidFill>
                  <a:schemeClr val="bg1">
                    <a:lumMod val="50000"/>
                  </a:schemeClr>
                </a:solidFill>
              </a:rPr>
              <a:t>Gianluca</a:t>
            </a:r>
            <a:r>
              <a:rPr lang="en-US" dirty="0">
                <a:solidFill>
                  <a:schemeClr val="bg1">
                    <a:lumMod val="50000"/>
                  </a:schemeClr>
                </a:solidFill>
              </a:rPr>
              <a:t> </a:t>
            </a:r>
            <a:r>
              <a:rPr lang="en-US" dirty="0" err="1">
                <a:solidFill>
                  <a:schemeClr val="bg1">
                    <a:lumMod val="50000"/>
                  </a:schemeClr>
                </a:solidFill>
              </a:rPr>
              <a:t>Stringhini</a:t>
            </a:r>
            <a:r>
              <a:rPr lang="en-US" dirty="0">
                <a:solidFill>
                  <a:schemeClr val="bg1">
                    <a:lumMod val="50000"/>
                  </a:schemeClr>
                </a:solidFill>
              </a:rPr>
              <a:t>, </a:t>
            </a:r>
            <a:r>
              <a:rPr lang="en-US" b="1" i="1" u="sng" dirty="0">
                <a:solidFill>
                  <a:schemeClr val="bg1">
                    <a:lumMod val="50000"/>
                  </a:schemeClr>
                </a:solidFill>
              </a:rPr>
              <a:t>Jeremy Blackburn </a:t>
            </a:r>
            <a:r>
              <a:rPr lang="en-US" dirty="0">
                <a:solidFill>
                  <a:schemeClr val="bg1">
                    <a:lumMod val="50000"/>
                  </a:schemeClr>
                </a:solidFill>
              </a:rPr>
              <a:t>(@</a:t>
            </a:r>
            <a:r>
              <a:rPr lang="en-US" dirty="0" err="1">
                <a:solidFill>
                  <a:schemeClr val="bg1">
                    <a:lumMod val="50000"/>
                  </a:schemeClr>
                </a:solidFill>
              </a:rPr>
              <a:t>jhblackb</a:t>
            </a:r>
            <a:r>
              <a:rPr lang="en-US" dirty="0">
                <a:solidFill>
                  <a:schemeClr val="bg1">
                    <a:lumMod val="50000"/>
                  </a:schemeClr>
                </a:solidFill>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535" y="705395"/>
            <a:ext cx="3045769" cy="23314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663" y="-101726"/>
            <a:ext cx="2211285" cy="31160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984" y="410409"/>
            <a:ext cx="2626481" cy="26264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7666" y="5750371"/>
            <a:ext cx="2162703" cy="63439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037" y="5747982"/>
            <a:ext cx="1318420" cy="67672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3432" y="5710444"/>
            <a:ext cx="1858556" cy="743423"/>
          </a:xfrm>
          <a:prstGeom prst="rect">
            <a:avLst/>
          </a:prstGeom>
        </p:spPr>
      </p:pic>
      <p:pic>
        <p:nvPicPr>
          <p:cNvPr id="11" name="Picture 10" descr="tid@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2799" y="5817364"/>
            <a:ext cx="2082415" cy="580464"/>
          </a:xfrm>
          <a:prstGeom prst="rect">
            <a:avLst/>
          </a:prstGeom>
        </p:spPr>
      </p:pic>
    </p:spTree>
    <p:extLst>
      <p:ext uri="{BB962C8B-B14F-4D97-AF65-F5344CB8AC3E}">
        <p14:creationId xmlns:p14="http://schemas.microsoft.com/office/powerpoint/2010/main" val="77583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ectangle 1">
            <a:extLst>
              <a:ext uri="{FF2B5EF4-FFF2-40B4-BE49-F238E27FC236}">
                <a16:creationId xmlns:a16="http://schemas.microsoft.com/office/drawing/2014/main" id="{6A7B9FEA-341C-2544-9CB7-8F63520137D8}"/>
              </a:ext>
            </a:extLst>
          </p:cNvPr>
          <p:cNvSpPr/>
          <p:nvPr/>
        </p:nvSpPr>
        <p:spPr>
          <a:xfrm>
            <a:off x="3847729" y="96343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B5A58-2330-C54B-93C3-533A87E5FCCF}"/>
              </a:ext>
            </a:extLst>
          </p:cNvPr>
          <p:cNvSpPr/>
          <p:nvPr/>
        </p:nvSpPr>
        <p:spPr>
          <a:xfrm>
            <a:off x="3847729" y="226412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C28191-B5C9-0F4C-859B-6A2377EFF7E6}"/>
              </a:ext>
            </a:extLst>
          </p:cNvPr>
          <p:cNvSpPr/>
          <p:nvPr/>
        </p:nvSpPr>
        <p:spPr>
          <a:xfrm>
            <a:off x="3847728" y="3807365"/>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394EE4-3E76-734D-8EC0-39056FC2FD06}"/>
              </a:ext>
            </a:extLst>
          </p:cNvPr>
          <p:cNvSpPr/>
          <p:nvPr/>
        </p:nvSpPr>
        <p:spPr>
          <a:xfrm>
            <a:off x="3847728" y="5332682"/>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1E208B6-3C6E-914A-BB27-CC4C011473CF}"/>
              </a:ext>
            </a:extLst>
          </p:cNvPr>
          <p:cNvCxnSpPr>
            <a:cxnSpLocks/>
          </p:cNvCxnSpPr>
          <p:nvPr/>
        </p:nvCxnSpPr>
        <p:spPr>
          <a:xfrm>
            <a:off x="10446191" y="197667"/>
            <a:ext cx="0" cy="76577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32B62-4259-E04E-B0DC-0DE296F9EC1A}"/>
              </a:ext>
            </a:extLst>
          </p:cNvPr>
          <p:cNvCxnSpPr>
            <a:cxnSpLocks/>
          </p:cNvCxnSpPr>
          <p:nvPr/>
        </p:nvCxnSpPr>
        <p:spPr>
          <a:xfrm>
            <a:off x="10452228" y="1091693"/>
            <a:ext cx="0" cy="1172435"/>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06FD450-31AA-47E6-5E35-37FFBAB82532}"/>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C22AF013-926E-C8B8-497C-94A2E5D60ECB}"/>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CF7F48A7-6D93-A8AD-9C8E-62E91B19F432}"/>
              </a:ext>
            </a:extLst>
          </p:cNvPr>
          <p:cNvSpPr>
            <a:spLocks noGrp="1"/>
          </p:cNvSpPr>
          <p:nvPr>
            <p:ph type="sldNum" sz="quarter" idx="12"/>
          </p:nvPr>
        </p:nvSpPr>
        <p:spPr/>
        <p:txBody>
          <a:bodyPr/>
          <a:lstStyle/>
          <a:p>
            <a:fld id="{EBF1B0AE-C905-4601-86AA-BBED6AF39D01}" type="slidenum">
              <a:rPr lang="en-US" smtClean="0"/>
              <a:t>90</a:t>
            </a:fld>
            <a:endParaRPr lang="en-US"/>
          </a:p>
        </p:txBody>
      </p:sp>
    </p:spTree>
    <p:extLst>
      <p:ext uri="{BB962C8B-B14F-4D97-AF65-F5344CB8AC3E}">
        <p14:creationId xmlns:p14="http://schemas.microsoft.com/office/powerpoint/2010/main" val="2855994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ectangle 1">
            <a:extLst>
              <a:ext uri="{FF2B5EF4-FFF2-40B4-BE49-F238E27FC236}">
                <a16:creationId xmlns:a16="http://schemas.microsoft.com/office/drawing/2014/main" id="{6A7B9FEA-341C-2544-9CB7-8F63520137D8}"/>
              </a:ext>
            </a:extLst>
          </p:cNvPr>
          <p:cNvSpPr/>
          <p:nvPr/>
        </p:nvSpPr>
        <p:spPr>
          <a:xfrm>
            <a:off x="3847729" y="96343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B5A58-2330-C54B-93C3-533A87E5FCCF}"/>
              </a:ext>
            </a:extLst>
          </p:cNvPr>
          <p:cNvSpPr/>
          <p:nvPr/>
        </p:nvSpPr>
        <p:spPr>
          <a:xfrm>
            <a:off x="3847729" y="226412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C28191-B5C9-0F4C-859B-6A2377EFF7E6}"/>
              </a:ext>
            </a:extLst>
          </p:cNvPr>
          <p:cNvSpPr/>
          <p:nvPr/>
        </p:nvSpPr>
        <p:spPr>
          <a:xfrm>
            <a:off x="3847728" y="3807365"/>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394EE4-3E76-734D-8EC0-39056FC2FD06}"/>
              </a:ext>
            </a:extLst>
          </p:cNvPr>
          <p:cNvSpPr/>
          <p:nvPr/>
        </p:nvSpPr>
        <p:spPr>
          <a:xfrm>
            <a:off x="3847728" y="5332682"/>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1E208B6-3C6E-914A-BB27-CC4C011473CF}"/>
              </a:ext>
            </a:extLst>
          </p:cNvPr>
          <p:cNvCxnSpPr>
            <a:cxnSpLocks/>
          </p:cNvCxnSpPr>
          <p:nvPr/>
        </p:nvCxnSpPr>
        <p:spPr>
          <a:xfrm>
            <a:off x="10446191" y="197667"/>
            <a:ext cx="0" cy="76577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32B62-4259-E04E-B0DC-0DE296F9EC1A}"/>
              </a:ext>
            </a:extLst>
          </p:cNvPr>
          <p:cNvCxnSpPr>
            <a:cxnSpLocks/>
          </p:cNvCxnSpPr>
          <p:nvPr/>
        </p:nvCxnSpPr>
        <p:spPr>
          <a:xfrm>
            <a:off x="10452228" y="1091693"/>
            <a:ext cx="0" cy="1172435"/>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1059BF-DA20-EE40-9DD0-95617AF8EA8E}"/>
              </a:ext>
            </a:extLst>
          </p:cNvPr>
          <p:cNvCxnSpPr>
            <a:cxnSpLocks/>
          </p:cNvCxnSpPr>
          <p:nvPr/>
        </p:nvCxnSpPr>
        <p:spPr>
          <a:xfrm>
            <a:off x="10464297" y="2392383"/>
            <a:ext cx="0" cy="1414982"/>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4E268EC-74E8-D0E7-92A1-81151F589185}"/>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89520D21-32DC-C002-76BB-271CCB8DF3AB}"/>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3174E2E6-885F-A4A8-0860-6E4FCE211140}"/>
              </a:ext>
            </a:extLst>
          </p:cNvPr>
          <p:cNvSpPr>
            <a:spLocks noGrp="1"/>
          </p:cNvSpPr>
          <p:nvPr>
            <p:ph type="sldNum" sz="quarter" idx="12"/>
          </p:nvPr>
        </p:nvSpPr>
        <p:spPr/>
        <p:txBody>
          <a:bodyPr/>
          <a:lstStyle/>
          <a:p>
            <a:fld id="{EBF1B0AE-C905-4601-86AA-BBED6AF39D01}" type="slidenum">
              <a:rPr lang="en-US" smtClean="0"/>
              <a:t>91</a:t>
            </a:fld>
            <a:endParaRPr lang="en-US"/>
          </a:p>
        </p:txBody>
      </p:sp>
    </p:spTree>
    <p:extLst>
      <p:ext uri="{BB962C8B-B14F-4D97-AF65-F5344CB8AC3E}">
        <p14:creationId xmlns:p14="http://schemas.microsoft.com/office/powerpoint/2010/main" val="904517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ectangle 1">
            <a:extLst>
              <a:ext uri="{FF2B5EF4-FFF2-40B4-BE49-F238E27FC236}">
                <a16:creationId xmlns:a16="http://schemas.microsoft.com/office/drawing/2014/main" id="{6A7B9FEA-341C-2544-9CB7-8F63520137D8}"/>
              </a:ext>
            </a:extLst>
          </p:cNvPr>
          <p:cNvSpPr/>
          <p:nvPr/>
        </p:nvSpPr>
        <p:spPr>
          <a:xfrm>
            <a:off x="3847729" y="96343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B5A58-2330-C54B-93C3-533A87E5FCCF}"/>
              </a:ext>
            </a:extLst>
          </p:cNvPr>
          <p:cNvSpPr/>
          <p:nvPr/>
        </p:nvSpPr>
        <p:spPr>
          <a:xfrm>
            <a:off x="3847729" y="226412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C28191-B5C9-0F4C-859B-6A2377EFF7E6}"/>
              </a:ext>
            </a:extLst>
          </p:cNvPr>
          <p:cNvSpPr/>
          <p:nvPr/>
        </p:nvSpPr>
        <p:spPr>
          <a:xfrm>
            <a:off x="3847728" y="3807365"/>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394EE4-3E76-734D-8EC0-39056FC2FD06}"/>
              </a:ext>
            </a:extLst>
          </p:cNvPr>
          <p:cNvSpPr/>
          <p:nvPr/>
        </p:nvSpPr>
        <p:spPr>
          <a:xfrm>
            <a:off x="3847728" y="5332682"/>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1E208B6-3C6E-914A-BB27-CC4C011473CF}"/>
              </a:ext>
            </a:extLst>
          </p:cNvPr>
          <p:cNvCxnSpPr>
            <a:cxnSpLocks/>
          </p:cNvCxnSpPr>
          <p:nvPr/>
        </p:nvCxnSpPr>
        <p:spPr>
          <a:xfrm>
            <a:off x="10446191" y="197667"/>
            <a:ext cx="0" cy="76577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32B62-4259-E04E-B0DC-0DE296F9EC1A}"/>
              </a:ext>
            </a:extLst>
          </p:cNvPr>
          <p:cNvCxnSpPr>
            <a:cxnSpLocks/>
          </p:cNvCxnSpPr>
          <p:nvPr/>
        </p:nvCxnSpPr>
        <p:spPr>
          <a:xfrm>
            <a:off x="10452228" y="1091693"/>
            <a:ext cx="0" cy="1172435"/>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1059BF-DA20-EE40-9DD0-95617AF8EA8E}"/>
              </a:ext>
            </a:extLst>
          </p:cNvPr>
          <p:cNvCxnSpPr>
            <a:cxnSpLocks/>
          </p:cNvCxnSpPr>
          <p:nvPr/>
        </p:nvCxnSpPr>
        <p:spPr>
          <a:xfrm>
            <a:off x="10464297" y="2392383"/>
            <a:ext cx="0" cy="1414982"/>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2D72DB-6804-8840-BF40-AD8B2FCA1604}"/>
              </a:ext>
            </a:extLst>
          </p:cNvPr>
          <p:cNvCxnSpPr>
            <a:cxnSpLocks/>
          </p:cNvCxnSpPr>
          <p:nvPr/>
        </p:nvCxnSpPr>
        <p:spPr>
          <a:xfrm>
            <a:off x="10464297" y="3948808"/>
            <a:ext cx="0" cy="138387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0A40553-2229-0C68-84F2-31BC942A5972}"/>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C4EAD73E-A2F6-BE62-7590-DF0B8DA8A646}"/>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EFD975FE-C3AE-D359-EF57-0D291E61997B}"/>
              </a:ext>
            </a:extLst>
          </p:cNvPr>
          <p:cNvSpPr>
            <a:spLocks noGrp="1"/>
          </p:cNvSpPr>
          <p:nvPr>
            <p:ph type="sldNum" sz="quarter" idx="12"/>
          </p:nvPr>
        </p:nvSpPr>
        <p:spPr/>
        <p:txBody>
          <a:bodyPr/>
          <a:lstStyle/>
          <a:p>
            <a:fld id="{EBF1B0AE-C905-4601-86AA-BBED6AF39D01}" type="slidenum">
              <a:rPr lang="en-US" smtClean="0"/>
              <a:t>92</a:t>
            </a:fld>
            <a:endParaRPr lang="en-US"/>
          </a:p>
        </p:txBody>
      </p:sp>
    </p:spTree>
    <p:extLst>
      <p:ext uri="{BB962C8B-B14F-4D97-AF65-F5344CB8AC3E}">
        <p14:creationId xmlns:p14="http://schemas.microsoft.com/office/powerpoint/2010/main" val="34568323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sp>
        <p:nvSpPr>
          <p:cNvPr id="2" name="Rectangle 1">
            <a:extLst>
              <a:ext uri="{FF2B5EF4-FFF2-40B4-BE49-F238E27FC236}">
                <a16:creationId xmlns:a16="http://schemas.microsoft.com/office/drawing/2014/main" id="{6A7B9FEA-341C-2544-9CB7-8F63520137D8}"/>
              </a:ext>
            </a:extLst>
          </p:cNvPr>
          <p:cNvSpPr/>
          <p:nvPr/>
        </p:nvSpPr>
        <p:spPr>
          <a:xfrm>
            <a:off x="3847729" y="96343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B5A58-2330-C54B-93C3-533A87E5FCCF}"/>
              </a:ext>
            </a:extLst>
          </p:cNvPr>
          <p:cNvSpPr/>
          <p:nvPr/>
        </p:nvSpPr>
        <p:spPr>
          <a:xfrm>
            <a:off x="3847729" y="2264128"/>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C28191-B5C9-0F4C-859B-6A2377EFF7E6}"/>
              </a:ext>
            </a:extLst>
          </p:cNvPr>
          <p:cNvSpPr/>
          <p:nvPr/>
        </p:nvSpPr>
        <p:spPr>
          <a:xfrm>
            <a:off x="3847728" y="3807365"/>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394EE4-3E76-734D-8EC0-39056FC2FD06}"/>
              </a:ext>
            </a:extLst>
          </p:cNvPr>
          <p:cNvSpPr/>
          <p:nvPr/>
        </p:nvSpPr>
        <p:spPr>
          <a:xfrm>
            <a:off x="3847728" y="5332682"/>
            <a:ext cx="8057563" cy="12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1E208B6-3C6E-914A-BB27-CC4C011473CF}"/>
              </a:ext>
            </a:extLst>
          </p:cNvPr>
          <p:cNvCxnSpPr>
            <a:cxnSpLocks/>
          </p:cNvCxnSpPr>
          <p:nvPr/>
        </p:nvCxnSpPr>
        <p:spPr>
          <a:xfrm>
            <a:off x="10446191" y="197667"/>
            <a:ext cx="0" cy="76577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32B62-4259-E04E-B0DC-0DE296F9EC1A}"/>
              </a:ext>
            </a:extLst>
          </p:cNvPr>
          <p:cNvCxnSpPr>
            <a:cxnSpLocks/>
          </p:cNvCxnSpPr>
          <p:nvPr/>
        </p:nvCxnSpPr>
        <p:spPr>
          <a:xfrm>
            <a:off x="10452228" y="1091693"/>
            <a:ext cx="0" cy="1172435"/>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1059BF-DA20-EE40-9DD0-95617AF8EA8E}"/>
              </a:ext>
            </a:extLst>
          </p:cNvPr>
          <p:cNvCxnSpPr>
            <a:cxnSpLocks/>
          </p:cNvCxnSpPr>
          <p:nvPr/>
        </p:nvCxnSpPr>
        <p:spPr>
          <a:xfrm>
            <a:off x="10464297" y="2392383"/>
            <a:ext cx="0" cy="1414982"/>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2D72DB-6804-8840-BF40-AD8B2FCA1604}"/>
              </a:ext>
            </a:extLst>
          </p:cNvPr>
          <p:cNvCxnSpPr>
            <a:cxnSpLocks/>
          </p:cNvCxnSpPr>
          <p:nvPr/>
        </p:nvCxnSpPr>
        <p:spPr>
          <a:xfrm>
            <a:off x="10464297" y="3948808"/>
            <a:ext cx="0" cy="138387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EA3BD8-DE72-3A4D-935D-A7A1BF873BD9}"/>
              </a:ext>
            </a:extLst>
          </p:cNvPr>
          <p:cNvCxnSpPr>
            <a:cxnSpLocks/>
          </p:cNvCxnSpPr>
          <p:nvPr/>
        </p:nvCxnSpPr>
        <p:spPr>
          <a:xfrm>
            <a:off x="10464297" y="5460937"/>
            <a:ext cx="0" cy="1383874"/>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B398A839-714A-B07A-DECD-CBB8DEF043BA}"/>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BC63D4D8-C63B-D8DF-2F0C-FB052C160B84}"/>
              </a:ext>
            </a:extLst>
          </p:cNvPr>
          <p:cNvSpPr>
            <a:spLocks noGrp="1"/>
          </p:cNvSpPr>
          <p:nvPr>
            <p:ph type="ftr" sz="quarter" idx="11"/>
          </p:nvPr>
        </p:nvSpPr>
        <p:spPr/>
        <p:txBody>
          <a:bodyPr/>
          <a:lstStyle/>
          <a:p>
            <a:r>
              <a:rPr lang="en-US"/>
              <a:t>ASONAM 2023</a:t>
            </a:r>
          </a:p>
        </p:txBody>
      </p:sp>
      <p:sp>
        <p:nvSpPr>
          <p:cNvPr id="6" name="Slide Number Placeholder 5">
            <a:extLst>
              <a:ext uri="{FF2B5EF4-FFF2-40B4-BE49-F238E27FC236}">
                <a16:creationId xmlns:a16="http://schemas.microsoft.com/office/drawing/2014/main" id="{5C5F204D-3A5A-4FEA-22AE-5040841632EB}"/>
              </a:ext>
            </a:extLst>
          </p:cNvPr>
          <p:cNvSpPr>
            <a:spLocks noGrp="1"/>
          </p:cNvSpPr>
          <p:nvPr>
            <p:ph type="sldNum" sz="quarter" idx="12"/>
          </p:nvPr>
        </p:nvSpPr>
        <p:spPr/>
        <p:txBody>
          <a:bodyPr/>
          <a:lstStyle/>
          <a:p>
            <a:fld id="{EBF1B0AE-C905-4601-86AA-BBED6AF39D01}" type="slidenum">
              <a:rPr lang="en-US" smtClean="0"/>
              <a:t>93</a:t>
            </a:fld>
            <a:endParaRPr lang="en-US"/>
          </a:p>
        </p:txBody>
      </p:sp>
    </p:spTree>
    <p:extLst>
      <p:ext uri="{BB962C8B-B14F-4D97-AF65-F5344CB8AC3E}">
        <p14:creationId xmlns:p14="http://schemas.microsoft.com/office/powerpoint/2010/main" val="2524829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cxnSp>
        <p:nvCxnSpPr>
          <p:cNvPr id="6" name="Straight Arrow Connector 5">
            <a:extLst>
              <a:ext uri="{FF2B5EF4-FFF2-40B4-BE49-F238E27FC236}">
                <a16:creationId xmlns:a16="http://schemas.microsoft.com/office/drawing/2014/main" id="{83EBDDBE-E96A-5145-B9D5-CCB9471DC947}"/>
              </a:ext>
            </a:extLst>
          </p:cNvPr>
          <p:cNvCxnSpPr/>
          <p:nvPr/>
        </p:nvCxnSpPr>
        <p:spPr>
          <a:xfrm>
            <a:off x="6762939" y="851026"/>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4EF212A-861A-62E2-138F-3462B3A9AEB7}"/>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736AAF0B-EC07-3764-BE24-B54B5784E201}"/>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8DFAB7AE-CD38-22A2-AF1F-8EADAA95D919}"/>
              </a:ext>
            </a:extLst>
          </p:cNvPr>
          <p:cNvSpPr>
            <a:spLocks noGrp="1"/>
          </p:cNvSpPr>
          <p:nvPr>
            <p:ph type="sldNum" sz="quarter" idx="12"/>
          </p:nvPr>
        </p:nvSpPr>
        <p:spPr/>
        <p:txBody>
          <a:bodyPr/>
          <a:lstStyle/>
          <a:p>
            <a:fld id="{EBF1B0AE-C905-4601-86AA-BBED6AF39D01}" type="slidenum">
              <a:rPr lang="en-US" smtClean="0"/>
              <a:t>94</a:t>
            </a:fld>
            <a:endParaRPr lang="en-US"/>
          </a:p>
        </p:txBody>
      </p:sp>
    </p:spTree>
    <p:extLst>
      <p:ext uri="{BB962C8B-B14F-4D97-AF65-F5344CB8AC3E}">
        <p14:creationId xmlns:p14="http://schemas.microsoft.com/office/powerpoint/2010/main" val="290109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cxnSp>
        <p:nvCxnSpPr>
          <p:cNvPr id="6" name="Straight Arrow Connector 5">
            <a:extLst>
              <a:ext uri="{FF2B5EF4-FFF2-40B4-BE49-F238E27FC236}">
                <a16:creationId xmlns:a16="http://schemas.microsoft.com/office/drawing/2014/main" id="{83EBDDBE-E96A-5145-B9D5-CCB9471DC947}"/>
              </a:ext>
            </a:extLst>
          </p:cNvPr>
          <p:cNvCxnSpPr/>
          <p:nvPr/>
        </p:nvCxnSpPr>
        <p:spPr>
          <a:xfrm>
            <a:off x="6762939" y="851026"/>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BC4B19-76C9-BB4B-9995-A5B9625B3E72}"/>
              </a:ext>
            </a:extLst>
          </p:cNvPr>
          <p:cNvCxnSpPr>
            <a:cxnSpLocks/>
          </p:cNvCxnSpPr>
          <p:nvPr/>
        </p:nvCxnSpPr>
        <p:spPr>
          <a:xfrm flipH="1">
            <a:off x="5830432" y="2107949"/>
            <a:ext cx="930998" cy="544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127DE8-DE41-BA43-B59B-B2D53802918A}"/>
              </a:ext>
            </a:extLst>
          </p:cNvPr>
          <p:cNvCxnSpPr>
            <a:cxnSpLocks/>
          </p:cNvCxnSpPr>
          <p:nvPr/>
        </p:nvCxnSpPr>
        <p:spPr>
          <a:xfrm>
            <a:off x="6761430" y="2107949"/>
            <a:ext cx="1205620" cy="62619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4259712-8A20-CDBA-76A0-4B7F9E6004A6}"/>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9A639B52-0523-BBCE-1BE4-D4B796BDFC3A}"/>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77F23CF2-E71F-7956-F167-B804474357FF}"/>
              </a:ext>
            </a:extLst>
          </p:cNvPr>
          <p:cNvSpPr>
            <a:spLocks noGrp="1"/>
          </p:cNvSpPr>
          <p:nvPr>
            <p:ph type="sldNum" sz="quarter" idx="12"/>
          </p:nvPr>
        </p:nvSpPr>
        <p:spPr/>
        <p:txBody>
          <a:bodyPr/>
          <a:lstStyle/>
          <a:p>
            <a:fld id="{EBF1B0AE-C905-4601-86AA-BBED6AF39D01}" type="slidenum">
              <a:rPr lang="en-US" smtClean="0"/>
              <a:t>95</a:t>
            </a:fld>
            <a:endParaRPr lang="en-US"/>
          </a:p>
        </p:txBody>
      </p:sp>
    </p:spTree>
    <p:extLst>
      <p:ext uri="{BB962C8B-B14F-4D97-AF65-F5344CB8AC3E}">
        <p14:creationId xmlns:p14="http://schemas.microsoft.com/office/powerpoint/2010/main" val="1178969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cxnSp>
        <p:nvCxnSpPr>
          <p:cNvPr id="6" name="Straight Arrow Connector 5">
            <a:extLst>
              <a:ext uri="{FF2B5EF4-FFF2-40B4-BE49-F238E27FC236}">
                <a16:creationId xmlns:a16="http://schemas.microsoft.com/office/drawing/2014/main" id="{83EBDDBE-E96A-5145-B9D5-CCB9471DC947}"/>
              </a:ext>
            </a:extLst>
          </p:cNvPr>
          <p:cNvCxnSpPr/>
          <p:nvPr/>
        </p:nvCxnSpPr>
        <p:spPr>
          <a:xfrm>
            <a:off x="6762939" y="851026"/>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BC4B19-76C9-BB4B-9995-A5B9625B3E72}"/>
              </a:ext>
            </a:extLst>
          </p:cNvPr>
          <p:cNvCxnSpPr>
            <a:cxnSpLocks/>
          </p:cNvCxnSpPr>
          <p:nvPr/>
        </p:nvCxnSpPr>
        <p:spPr>
          <a:xfrm flipH="1">
            <a:off x="5830432" y="2107949"/>
            <a:ext cx="930998" cy="544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127DE8-DE41-BA43-B59B-B2D53802918A}"/>
              </a:ext>
            </a:extLst>
          </p:cNvPr>
          <p:cNvCxnSpPr>
            <a:cxnSpLocks/>
          </p:cNvCxnSpPr>
          <p:nvPr/>
        </p:nvCxnSpPr>
        <p:spPr>
          <a:xfrm>
            <a:off x="6761430" y="2107949"/>
            <a:ext cx="1205620" cy="62619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59BBB3-3421-1B43-A9B3-DF016F61E881}"/>
              </a:ext>
            </a:extLst>
          </p:cNvPr>
          <p:cNvCxnSpPr>
            <a:cxnSpLocks/>
          </p:cNvCxnSpPr>
          <p:nvPr/>
        </p:nvCxnSpPr>
        <p:spPr>
          <a:xfrm>
            <a:off x="5830432" y="3511236"/>
            <a:ext cx="0" cy="689572"/>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020A61-6182-EB46-9C23-40097B92527A}"/>
              </a:ext>
            </a:extLst>
          </p:cNvPr>
          <p:cNvCxnSpPr>
            <a:cxnSpLocks/>
          </p:cNvCxnSpPr>
          <p:nvPr/>
        </p:nvCxnSpPr>
        <p:spPr>
          <a:xfrm>
            <a:off x="8273359" y="3593471"/>
            <a:ext cx="0" cy="60733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7CC68CB2-10CA-3230-7B51-1C895D50F7F3}"/>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088820BE-B996-CEE6-F4FE-70A96FB5DA2D}"/>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2F8C2352-515A-0A58-48C5-68AE78A2205E}"/>
              </a:ext>
            </a:extLst>
          </p:cNvPr>
          <p:cNvSpPr>
            <a:spLocks noGrp="1"/>
          </p:cNvSpPr>
          <p:nvPr>
            <p:ph type="sldNum" sz="quarter" idx="12"/>
          </p:nvPr>
        </p:nvSpPr>
        <p:spPr/>
        <p:txBody>
          <a:bodyPr/>
          <a:lstStyle/>
          <a:p>
            <a:fld id="{EBF1B0AE-C905-4601-86AA-BBED6AF39D01}" type="slidenum">
              <a:rPr lang="en-US" smtClean="0"/>
              <a:t>96</a:t>
            </a:fld>
            <a:endParaRPr lang="en-US"/>
          </a:p>
        </p:txBody>
      </p:sp>
    </p:spTree>
    <p:extLst>
      <p:ext uri="{BB962C8B-B14F-4D97-AF65-F5344CB8AC3E}">
        <p14:creationId xmlns:p14="http://schemas.microsoft.com/office/powerpoint/2010/main" val="1657018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cxnSp>
        <p:nvCxnSpPr>
          <p:cNvPr id="6" name="Straight Arrow Connector 5">
            <a:extLst>
              <a:ext uri="{FF2B5EF4-FFF2-40B4-BE49-F238E27FC236}">
                <a16:creationId xmlns:a16="http://schemas.microsoft.com/office/drawing/2014/main" id="{83EBDDBE-E96A-5145-B9D5-CCB9471DC947}"/>
              </a:ext>
            </a:extLst>
          </p:cNvPr>
          <p:cNvCxnSpPr/>
          <p:nvPr/>
        </p:nvCxnSpPr>
        <p:spPr>
          <a:xfrm>
            <a:off x="6762939" y="851026"/>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BC4B19-76C9-BB4B-9995-A5B9625B3E72}"/>
              </a:ext>
            </a:extLst>
          </p:cNvPr>
          <p:cNvCxnSpPr>
            <a:cxnSpLocks/>
          </p:cNvCxnSpPr>
          <p:nvPr/>
        </p:nvCxnSpPr>
        <p:spPr>
          <a:xfrm flipH="1">
            <a:off x="5830432" y="2107949"/>
            <a:ext cx="930998" cy="544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127DE8-DE41-BA43-B59B-B2D53802918A}"/>
              </a:ext>
            </a:extLst>
          </p:cNvPr>
          <p:cNvCxnSpPr>
            <a:cxnSpLocks/>
          </p:cNvCxnSpPr>
          <p:nvPr/>
        </p:nvCxnSpPr>
        <p:spPr>
          <a:xfrm>
            <a:off x="6761430" y="2107949"/>
            <a:ext cx="1205620" cy="62619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59BBB3-3421-1B43-A9B3-DF016F61E881}"/>
              </a:ext>
            </a:extLst>
          </p:cNvPr>
          <p:cNvCxnSpPr>
            <a:cxnSpLocks/>
          </p:cNvCxnSpPr>
          <p:nvPr/>
        </p:nvCxnSpPr>
        <p:spPr>
          <a:xfrm>
            <a:off x="5830432" y="3511236"/>
            <a:ext cx="0" cy="689572"/>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020A61-6182-EB46-9C23-40097B92527A}"/>
              </a:ext>
            </a:extLst>
          </p:cNvPr>
          <p:cNvCxnSpPr>
            <a:cxnSpLocks/>
          </p:cNvCxnSpPr>
          <p:nvPr/>
        </p:nvCxnSpPr>
        <p:spPr>
          <a:xfrm>
            <a:off x="8273359" y="3593471"/>
            <a:ext cx="0" cy="60733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9617AE-89E1-0B49-A068-1C264A9CB90A}"/>
              </a:ext>
            </a:extLst>
          </p:cNvPr>
          <p:cNvCxnSpPr/>
          <p:nvPr/>
        </p:nvCxnSpPr>
        <p:spPr>
          <a:xfrm>
            <a:off x="5865138" y="5139349"/>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78942D-C1AB-8E4C-9BE9-2792FE1EE3B1}"/>
              </a:ext>
            </a:extLst>
          </p:cNvPr>
          <p:cNvCxnSpPr/>
          <p:nvPr/>
        </p:nvCxnSpPr>
        <p:spPr>
          <a:xfrm>
            <a:off x="8345786" y="5139350"/>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0F0DDB22-B2E2-BB7E-A3C5-576FA5730D98}"/>
              </a:ext>
            </a:extLst>
          </p:cNvPr>
          <p:cNvSpPr>
            <a:spLocks noGrp="1"/>
          </p:cNvSpPr>
          <p:nvPr>
            <p:ph type="dt" sz="half" idx="10"/>
          </p:nvPr>
        </p:nvSpPr>
        <p:spPr/>
        <p:txBody>
          <a:bodyPr/>
          <a:lstStyle/>
          <a:p>
            <a:r>
              <a:rPr lang="en-US"/>
              <a:t>2023-11-06</a:t>
            </a:r>
          </a:p>
        </p:txBody>
      </p:sp>
      <p:sp>
        <p:nvSpPr>
          <p:cNvPr id="3" name="Footer Placeholder 2">
            <a:extLst>
              <a:ext uri="{FF2B5EF4-FFF2-40B4-BE49-F238E27FC236}">
                <a16:creationId xmlns:a16="http://schemas.microsoft.com/office/drawing/2014/main" id="{6786C7E3-55A0-6B1A-633D-05B192BCDAA5}"/>
              </a:ext>
            </a:extLst>
          </p:cNvPr>
          <p:cNvSpPr>
            <a:spLocks noGrp="1"/>
          </p:cNvSpPr>
          <p:nvPr>
            <p:ph type="ftr" sz="quarter" idx="11"/>
          </p:nvPr>
        </p:nvSpPr>
        <p:spPr/>
        <p:txBody>
          <a:bodyPr/>
          <a:lstStyle/>
          <a:p>
            <a:r>
              <a:rPr lang="en-US"/>
              <a:t>ASONAM 2023</a:t>
            </a:r>
          </a:p>
        </p:txBody>
      </p:sp>
      <p:sp>
        <p:nvSpPr>
          <p:cNvPr id="4" name="Slide Number Placeholder 3">
            <a:extLst>
              <a:ext uri="{FF2B5EF4-FFF2-40B4-BE49-F238E27FC236}">
                <a16:creationId xmlns:a16="http://schemas.microsoft.com/office/drawing/2014/main" id="{B25A1317-FAC0-A00C-698C-D0744DDABC55}"/>
              </a:ext>
            </a:extLst>
          </p:cNvPr>
          <p:cNvSpPr>
            <a:spLocks noGrp="1"/>
          </p:cNvSpPr>
          <p:nvPr>
            <p:ph type="sldNum" sz="quarter" idx="12"/>
          </p:nvPr>
        </p:nvSpPr>
        <p:spPr/>
        <p:txBody>
          <a:bodyPr/>
          <a:lstStyle/>
          <a:p>
            <a:fld id="{EBF1B0AE-C905-4601-86AA-BBED6AF39D01}" type="slidenum">
              <a:rPr lang="en-US" smtClean="0"/>
              <a:t>97</a:t>
            </a:fld>
            <a:endParaRPr lang="en-US"/>
          </a:p>
        </p:txBody>
      </p:sp>
    </p:spTree>
    <p:extLst>
      <p:ext uri="{BB962C8B-B14F-4D97-AF65-F5344CB8AC3E}">
        <p14:creationId xmlns:p14="http://schemas.microsoft.com/office/powerpoint/2010/main" val="38080262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cxnSp>
        <p:nvCxnSpPr>
          <p:cNvPr id="6" name="Straight Arrow Connector 5">
            <a:extLst>
              <a:ext uri="{FF2B5EF4-FFF2-40B4-BE49-F238E27FC236}">
                <a16:creationId xmlns:a16="http://schemas.microsoft.com/office/drawing/2014/main" id="{83EBDDBE-E96A-5145-B9D5-CCB9471DC947}"/>
              </a:ext>
            </a:extLst>
          </p:cNvPr>
          <p:cNvCxnSpPr/>
          <p:nvPr/>
        </p:nvCxnSpPr>
        <p:spPr>
          <a:xfrm>
            <a:off x="6762939" y="851026"/>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BC4B19-76C9-BB4B-9995-A5B9625B3E72}"/>
              </a:ext>
            </a:extLst>
          </p:cNvPr>
          <p:cNvCxnSpPr>
            <a:cxnSpLocks/>
          </p:cNvCxnSpPr>
          <p:nvPr/>
        </p:nvCxnSpPr>
        <p:spPr>
          <a:xfrm flipH="1">
            <a:off x="5830432" y="2107949"/>
            <a:ext cx="930998" cy="544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127DE8-DE41-BA43-B59B-B2D53802918A}"/>
              </a:ext>
            </a:extLst>
          </p:cNvPr>
          <p:cNvCxnSpPr>
            <a:cxnSpLocks/>
          </p:cNvCxnSpPr>
          <p:nvPr/>
        </p:nvCxnSpPr>
        <p:spPr>
          <a:xfrm>
            <a:off x="6761430" y="2107949"/>
            <a:ext cx="1205620" cy="62619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59BBB3-3421-1B43-A9B3-DF016F61E881}"/>
              </a:ext>
            </a:extLst>
          </p:cNvPr>
          <p:cNvCxnSpPr>
            <a:cxnSpLocks/>
          </p:cNvCxnSpPr>
          <p:nvPr/>
        </p:nvCxnSpPr>
        <p:spPr>
          <a:xfrm>
            <a:off x="5830432" y="3511236"/>
            <a:ext cx="0" cy="689572"/>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020A61-6182-EB46-9C23-40097B92527A}"/>
              </a:ext>
            </a:extLst>
          </p:cNvPr>
          <p:cNvCxnSpPr>
            <a:cxnSpLocks/>
          </p:cNvCxnSpPr>
          <p:nvPr/>
        </p:nvCxnSpPr>
        <p:spPr>
          <a:xfrm>
            <a:off x="8273359" y="3593471"/>
            <a:ext cx="0" cy="60733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9617AE-89E1-0B49-A068-1C264A9CB90A}"/>
              </a:ext>
            </a:extLst>
          </p:cNvPr>
          <p:cNvCxnSpPr/>
          <p:nvPr/>
        </p:nvCxnSpPr>
        <p:spPr>
          <a:xfrm>
            <a:off x="5865138" y="5139349"/>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78942D-C1AB-8E4C-9BE9-2792FE1EE3B1}"/>
              </a:ext>
            </a:extLst>
          </p:cNvPr>
          <p:cNvCxnSpPr/>
          <p:nvPr/>
        </p:nvCxnSpPr>
        <p:spPr>
          <a:xfrm>
            <a:off x="8345786" y="5139350"/>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Alternate Process 1">
            <a:extLst>
              <a:ext uri="{FF2B5EF4-FFF2-40B4-BE49-F238E27FC236}">
                <a16:creationId xmlns:a16="http://schemas.microsoft.com/office/drawing/2014/main" id="{8E4B738A-8DF9-BA4E-A60F-601FDB50AB23}"/>
              </a:ext>
            </a:extLst>
          </p:cNvPr>
          <p:cNvSpPr/>
          <p:nvPr/>
        </p:nvSpPr>
        <p:spPr>
          <a:xfrm>
            <a:off x="8916155" y="40741"/>
            <a:ext cx="2889548" cy="90081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Statistics from Catalog (e.g., new threads per minute?)</a:t>
            </a:r>
          </a:p>
        </p:txBody>
      </p:sp>
      <p:cxnSp>
        <p:nvCxnSpPr>
          <p:cNvPr id="11" name="Straight Arrow Connector 10">
            <a:extLst>
              <a:ext uri="{FF2B5EF4-FFF2-40B4-BE49-F238E27FC236}">
                <a16:creationId xmlns:a16="http://schemas.microsoft.com/office/drawing/2014/main" id="{A59647FE-0F1C-9341-88ED-CF842348A9A5}"/>
              </a:ext>
            </a:extLst>
          </p:cNvPr>
          <p:cNvCxnSpPr>
            <a:cxnSpLocks/>
            <a:endCxn id="2" idx="1"/>
          </p:cNvCxnSpPr>
          <p:nvPr/>
        </p:nvCxnSpPr>
        <p:spPr>
          <a:xfrm>
            <a:off x="7446387" y="470780"/>
            <a:ext cx="1469768" cy="2037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8E930BE0-09E3-0108-5460-C303CCC031A5}"/>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26FE995E-AFCE-87F2-ACC4-835E0E5F976B}"/>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E8FC8BDA-26EF-9B80-A82A-6D1A17990AB1}"/>
              </a:ext>
            </a:extLst>
          </p:cNvPr>
          <p:cNvSpPr>
            <a:spLocks noGrp="1"/>
          </p:cNvSpPr>
          <p:nvPr>
            <p:ph type="sldNum" sz="quarter" idx="12"/>
          </p:nvPr>
        </p:nvSpPr>
        <p:spPr/>
        <p:txBody>
          <a:bodyPr/>
          <a:lstStyle/>
          <a:p>
            <a:fld id="{EBF1B0AE-C905-4601-86AA-BBED6AF39D01}" type="slidenum">
              <a:rPr lang="en-US" smtClean="0"/>
              <a:t>98</a:t>
            </a:fld>
            <a:endParaRPr lang="en-US"/>
          </a:p>
        </p:txBody>
      </p:sp>
    </p:spTree>
    <p:extLst>
      <p:ext uri="{BB962C8B-B14F-4D97-AF65-F5344CB8AC3E}">
        <p14:creationId xmlns:p14="http://schemas.microsoft.com/office/powerpoint/2010/main" val="31621437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026F6-2BDF-0340-9D5A-1552745F2443}"/>
              </a:ext>
            </a:extLst>
          </p:cNvPr>
          <p:cNvPicPr>
            <a:picLocks noChangeAspect="1"/>
          </p:cNvPicPr>
          <p:nvPr/>
        </p:nvPicPr>
        <p:blipFill>
          <a:blip r:embed="rId2"/>
          <a:stretch>
            <a:fillRect/>
          </a:stretch>
        </p:blipFill>
        <p:spPr>
          <a:xfrm>
            <a:off x="2850151" y="0"/>
            <a:ext cx="6491697" cy="6858000"/>
          </a:xfrm>
          <a:prstGeom prst="rect">
            <a:avLst/>
          </a:prstGeom>
        </p:spPr>
      </p:pic>
      <p:cxnSp>
        <p:nvCxnSpPr>
          <p:cNvPr id="6" name="Straight Arrow Connector 5">
            <a:extLst>
              <a:ext uri="{FF2B5EF4-FFF2-40B4-BE49-F238E27FC236}">
                <a16:creationId xmlns:a16="http://schemas.microsoft.com/office/drawing/2014/main" id="{83EBDDBE-E96A-5145-B9D5-CCB9471DC947}"/>
              </a:ext>
            </a:extLst>
          </p:cNvPr>
          <p:cNvCxnSpPr/>
          <p:nvPr/>
        </p:nvCxnSpPr>
        <p:spPr>
          <a:xfrm>
            <a:off x="6762939" y="851026"/>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BC4B19-76C9-BB4B-9995-A5B9625B3E72}"/>
              </a:ext>
            </a:extLst>
          </p:cNvPr>
          <p:cNvCxnSpPr>
            <a:cxnSpLocks/>
          </p:cNvCxnSpPr>
          <p:nvPr/>
        </p:nvCxnSpPr>
        <p:spPr>
          <a:xfrm flipH="1">
            <a:off x="5830432" y="2107949"/>
            <a:ext cx="930998" cy="54471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127DE8-DE41-BA43-B59B-B2D53802918A}"/>
              </a:ext>
            </a:extLst>
          </p:cNvPr>
          <p:cNvCxnSpPr>
            <a:cxnSpLocks/>
          </p:cNvCxnSpPr>
          <p:nvPr/>
        </p:nvCxnSpPr>
        <p:spPr>
          <a:xfrm>
            <a:off x="6761430" y="2107949"/>
            <a:ext cx="1205620" cy="62619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59BBB3-3421-1B43-A9B3-DF016F61E881}"/>
              </a:ext>
            </a:extLst>
          </p:cNvPr>
          <p:cNvCxnSpPr>
            <a:cxnSpLocks/>
          </p:cNvCxnSpPr>
          <p:nvPr/>
        </p:nvCxnSpPr>
        <p:spPr>
          <a:xfrm>
            <a:off x="5830432" y="3511236"/>
            <a:ext cx="0" cy="689572"/>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020A61-6182-EB46-9C23-40097B92527A}"/>
              </a:ext>
            </a:extLst>
          </p:cNvPr>
          <p:cNvCxnSpPr>
            <a:cxnSpLocks/>
          </p:cNvCxnSpPr>
          <p:nvPr/>
        </p:nvCxnSpPr>
        <p:spPr>
          <a:xfrm>
            <a:off x="8273359" y="3593471"/>
            <a:ext cx="0" cy="607337"/>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9617AE-89E1-0B49-A068-1C264A9CB90A}"/>
              </a:ext>
            </a:extLst>
          </p:cNvPr>
          <p:cNvCxnSpPr/>
          <p:nvPr/>
        </p:nvCxnSpPr>
        <p:spPr>
          <a:xfrm>
            <a:off x="5865138" y="5139349"/>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78942D-C1AB-8E4C-9BE9-2792FE1EE3B1}"/>
              </a:ext>
            </a:extLst>
          </p:cNvPr>
          <p:cNvCxnSpPr/>
          <p:nvPr/>
        </p:nvCxnSpPr>
        <p:spPr>
          <a:xfrm>
            <a:off x="8345786" y="5139350"/>
            <a:ext cx="0" cy="52510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 name="Alternate Process 1">
            <a:extLst>
              <a:ext uri="{FF2B5EF4-FFF2-40B4-BE49-F238E27FC236}">
                <a16:creationId xmlns:a16="http://schemas.microsoft.com/office/drawing/2014/main" id="{8E4B738A-8DF9-BA4E-A60F-601FDB50AB23}"/>
              </a:ext>
            </a:extLst>
          </p:cNvPr>
          <p:cNvSpPr/>
          <p:nvPr/>
        </p:nvSpPr>
        <p:spPr>
          <a:xfrm>
            <a:off x="8916155" y="40741"/>
            <a:ext cx="2889548" cy="90081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Statistics from Catalog (e.g., new threads per minute?)</a:t>
            </a:r>
          </a:p>
        </p:txBody>
      </p:sp>
      <p:cxnSp>
        <p:nvCxnSpPr>
          <p:cNvPr id="11" name="Straight Arrow Connector 10">
            <a:extLst>
              <a:ext uri="{FF2B5EF4-FFF2-40B4-BE49-F238E27FC236}">
                <a16:creationId xmlns:a16="http://schemas.microsoft.com/office/drawing/2014/main" id="{A59647FE-0F1C-9341-88ED-CF842348A9A5}"/>
              </a:ext>
            </a:extLst>
          </p:cNvPr>
          <p:cNvCxnSpPr>
            <a:cxnSpLocks/>
            <a:endCxn id="2" idx="1"/>
          </p:cNvCxnSpPr>
          <p:nvPr/>
        </p:nvCxnSpPr>
        <p:spPr>
          <a:xfrm>
            <a:off x="7446387" y="470780"/>
            <a:ext cx="1469768" cy="2037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3" name="Alternate Process 12">
            <a:extLst>
              <a:ext uri="{FF2B5EF4-FFF2-40B4-BE49-F238E27FC236}">
                <a16:creationId xmlns:a16="http://schemas.microsoft.com/office/drawing/2014/main" id="{63695815-4244-0040-9D5B-0F6EE1C8FD25}"/>
              </a:ext>
            </a:extLst>
          </p:cNvPr>
          <p:cNvSpPr/>
          <p:nvPr/>
        </p:nvSpPr>
        <p:spPr>
          <a:xfrm>
            <a:off x="9803765" y="2690010"/>
            <a:ext cx="1962902" cy="11482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Statistics from Threads (e.g., new threads per minute?)</a:t>
            </a:r>
          </a:p>
        </p:txBody>
      </p:sp>
      <p:cxnSp>
        <p:nvCxnSpPr>
          <p:cNvPr id="15" name="Straight Arrow Connector 14">
            <a:extLst>
              <a:ext uri="{FF2B5EF4-FFF2-40B4-BE49-F238E27FC236}">
                <a16:creationId xmlns:a16="http://schemas.microsoft.com/office/drawing/2014/main" id="{8D96028A-5E2E-D741-821E-A8C861405172}"/>
              </a:ext>
            </a:extLst>
          </p:cNvPr>
          <p:cNvCxnSpPr>
            <a:cxnSpLocks/>
          </p:cNvCxnSpPr>
          <p:nvPr/>
        </p:nvCxnSpPr>
        <p:spPr>
          <a:xfrm>
            <a:off x="8916155" y="3264151"/>
            <a:ext cx="887610"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64DD5E5-AB5A-02CC-6E47-AABB9F799B74}"/>
              </a:ext>
            </a:extLst>
          </p:cNvPr>
          <p:cNvSpPr>
            <a:spLocks noGrp="1"/>
          </p:cNvSpPr>
          <p:nvPr>
            <p:ph type="dt" sz="half" idx="10"/>
          </p:nvPr>
        </p:nvSpPr>
        <p:spPr/>
        <p:txBody>
          <a:bodyPr/>
          <a:lstStyle/>
          <a:p>
            <a:r>
              <a:rPr lang="en-US"/>
              <a:t>2023-11-06</a:t>
            </a:r>
          </a:p>
        </p:txBody>
      </p:sp>
      <p:sp>
        <p:nvSpPr>
          <p:cNvPr id="4" name="Footer Placeholder 3">
            <a:extLst>
              <a:ext uri="{FF2B5EF4-FFF2-40B4-BE49-F238E27FC236}">
                <a16:creationId xmlns:a16="http://schemas.microsoft.com/office/drawing/2014/main" id="{673F95F5-1199-0A26-1AAB-3F18F81F49E1}"/>
              </a:ext>
            </a:extLst>
          </p:cNvPr>
          <p:cNvSpPr>
            <a:spLocks noGrp="1"/>
          </p:cNvSpPr>
          <p:nvPr>
            <p:ph type="ftr" sz="quarter" idx="11"/>
          </p:nvPr>
        </p:nvSpPr>
        <p:spPr/>
        <p:txBody>
          <a:bodyPr/>
          <a:lstStyle/>
          <a:p>
            <a:r>
              <a:rPr lang="en-US"/>
              <a:t>ASONAM 2023</a:t>
            </a:r>
          </a:p>
        </p:txBody>
      </p:sp>
      <p:sp>
        <p:nvSpPr>
          <p:cNvPr id="8" name="Slide Number Placeholder 7">
            <a:extLst>
              <a:ext uri="{FF2B5EF4-FFF2-40B4-BE49-F238E27FC236}">
                <a16:creationId xmlns:a16="http://schemas.microsoft.com/office/drawing/2014/main" id="{C03FB0CC-3856-60BC-0316-1372AFB355CD}"/>
              </a:ext>
            </a:extLst>
          </p:cNvPr>
          <p:cNvSpPr>
            <a:spLocks noGrp="1"/>
          </p:cNvSpPr>
          <p:nvPr>
            <p:ph type="sldNum" sz="quarter" idx="12"/>
          </p:nvPr>
        </p:nvSpPr>
        <p:spPr/>
        <p:txBody>
          <a:bodyPr/>
          <a:lstStyle/>
          <a:p>
            <a:fld id="{EBF1B0AE-C905-4601-86AA-BBED6AF39D01}" type="slidenum">
              <a:rPr lang="en-US" smtClean="0"/>
              <a:t>99</a:t>
            </a:fld>
            <a:endParaRPr lang="en-US"/>
          </a:p>
        </p:txBody>
      </p:sp>
    </p:spTree>
    <p:extLst>
      <p:ext uri="{BB962C8B-B14F-4D97-AF65-F5344CB8AC3E}">
        <p14:creationId xmlns:p14="http://schemas.microsoft.com/office/powerpoint/2010/main" val="3006474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5751</Words>
  <Application>Microsoft Macintosh PowerPoint</Application>
  <PresentationFormat>Widescreen</PresentationFormat>
  <Paragraphs>1124</Paragraphs>
  <Slides>124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Calibri</vt:lpstr>
      <vt:lpstr>Calibri Light</vt:lpstr>
      <vt:lpstr>Cascadia Code</vt:lpstr>
      <vt:lpstr>Office Theme</vt:lpstr>
      <vt:lpstr>Building a Continuous Social Media Data Collection System</vt:lpstr>
      <vt:lpstr>Who am I?</vt:lpstr>
      <vt:lpstr>What is this tutorial?</vt:lpstr>
      <vt:lpstr>What isn’t this tutorial?</vt:lpstr>
      <vt:lpstr>What’s the status chicos?</vt:lpstr>
      <vt:lpstr>How do we design a data collection system?</vt:lpstr>
      <vt:lpstr>Mapping a platform</vt:lpstr>
      <vt:lpstr>Let’s Look at an Example: 4chan</vt:lpstr>
      <vt:lpstr>Measuring 4chan’s Politically Incorrect Forum and Its Effects on the Web</vt:lpstr>
      <vt:lpstr>PowerPoint Presentation</vt:lpstr>
      <vt:lpstr>PowerPoint Presentation</vt:lpstr>
      <vt:lpstr>What Exactly Is 4chan?</vt:lpstr>
      <vt:lpstr>Basics</vt:lpstr>
      <vt:lpstr>Boards</vt:lpstr>
      <vt:lpstr>/pol/ - Politically Incorrect</vt:lpstr>
      <vt:lpstr>/pol/ - Politically Incorrect</vt:lpstr>
      <vt:lpstr>The Bump System</vt:lpstr>
      <vt:lpstr>The Bump System</vt:lpstr>
      <vt:lpstr>4chan API</vt:lpstr>
      <vt:lpstr>4chan API</vt:lpstr>
      <vt:lpstr>4chan API</vt:lpstr>
      <vt:lpstr>4chan API</vt:lpstr>
      <vt:lpstr>4chan API</vt:lpstr>
      <vt:lpstr>4chan API</vt:lpstr>
      <vt:lpstr>4chan API</vt:lpstr>
      <vt:lpstr>PowerPoint Presentation</vt:lpstr>
      <vt:lpstr>4chan API</vt:lpstr>
      <vt:lpstr>4chan API</vt:lpstr>
      <vt:lpstr>4chan API</vt:lpstr>
      <vt:lpstr>4chan API</vt:lpstr>
      <vt:lpstr>4chan API</vt:lpstr>
      <vt:lpstr>4chan API</vt:lpstr>
      <vt:lpstr>4chan API</vt:lpstr>
      <vt:lpstr>4chan API</vt:lpstr>
      <vt:lpstr>4chan API</vt:lpstr>
      <vt:lpstr>4chan API</vt:lpstr>
      <vt:lpstr>4chan API</vt:lpstr>
      <vt:lpstr>How Should Our Crawler Operate?</vt:lpstr>
      <vt:lpstr>What Do We Need To Figure Out?</vt:lpstr>
      <vt:lpstr>How Do We Figure Out If New Thread?</vt:lpstr>
      <vt:lpstr>What About Getting Just New Posts?</vt:lpstr>
      <vt:lpstr>What About Getting Just New Posts?</vt:lpstr>
      <vt:lpstr>What About Getting Just New Posts?</vt:lpstr>
      <vt:lpstr>What About Dealing With Illegal Content?</vt:lpstr>
      <vt:lpstr>What About Dealing With Illegal Content?</vt:lpstr>
      <vt:lpstr>Building a Client</vt:lpstr>
      <vt:lpstr>What are we looking for in our client?</vt:lpstr>
      <vt:lpstr>What are we looking for in our client?</vt:lpstr>
      <vt:lpstr>4chan API</vt:lpstr>
      <vt:lpstr>PowerPoint Presentation</vt:lpstr>
      <vt:lpstr>Let’s make things a bit more robust </vt:lpstr>
      <vt:lpstr>Cool, But, How Do We Control All This?</vt:lpstr>
      <vt:lpstr>4chan data is ephemeral</vt:lpstr>
      <vt:lpstr>4chan data is ephemeral</vt:lpstr>
      <vt:lpstr>4chan data is ephemeral</vt:lpstr>
      <vt:lpstr>4chan data is ephemeral</vt:lpstr>
      <vt:lpstr>4chan data is ephemeral</vt:lpstr>
      <vt:lpstr>Solution to Challenge 1?</vt:lpstr>
      <vt:lpstr>4chan data is ephemeral</vt:lpstr>
      <vt:lpstr>4chan data is ephemeral</vt:lpstr>
      <vt:lpstr>4chan data is ephemeral</vt:lpstr>
      <vt:lpstr>Solution to Challenge 2?</vt:lpstr>
      <vt:lpstr>4chan data is ephemeral</vt:lpstr>
      <vt:lpstr>4chan data is ephemeral</vt:lpstr>
      <vt:lpstr>4chan data is ephemeral</vt:lpstr>
      <vt:lpstr>4chan data is ephemeral</vt:lpstr>
      <vt:lpstr>Solution to Challenge 3?</vt:lpstr>
      <vt:lpstr>Job Queues</vt:lpstr>
      <vt:lpstr>Solution to Challenge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Scheduling Jobs</vt:lpstr>
      <vt:lpstr>PowerPoint Presentation</vt:lpstr>
      <vt:lpstr>Wait, How Are We Going to Store this Stuff?</vt:lpstr>
      <vt:lpstr>Wait, How Are We Going to Store this Stuff?</vt:lpstr>
      <vt:lpstr>Wait, How Are We Going to Store this Stuff?</vt:lpstr>
      <vt:lpstr>Wait, How Are We Going to Store this Stuff?</vt:lpstr>
      <vt:lpstr>Storing Files</vt:lpstr>
      <vt:lpstr>Relational Database Management System</vt:lpstr>
      <vt:lpstr>PowerPoint Presentation</vt:lpstr>
      <vt:lpstr>Let’s Think About This…</vt:lpstr>
      <vt:lpstr>Let’s Think About This…</vt:lpstr>
      <vt:lpstr>Tabular Data</vt:lpstr>
      <vt:lpstr>Tabular Data</vt:lpstr>
      <vt:lpstr>Tabular Data</vt:lpstr>
      <vt:lpstr>Tabular Data</vt:lpstr>
      <vt:lpstr>Tabular Data</vt:lpstr>
      <vt:lpstr>Tabular Data</vt:lpstr>
      <vt:lpstr>Tabular Data</vt:lpstr>
      <vt:lpstr>We are going to use Postgres</vt:lpstr>
      <vt:lpstr>DB Migrations</vt:lpstr>
      <vt:lpstr>Tools</vt:lpstr>
      <vt:lpstr>sqlx-cli</vt:lpstr>
      <vt:lpstr>Environment variables</vt:lpstr>
      <vt:lpstr>Creating a migration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Buidling a Continuous Social Media Data Collection System</dc:title>
  <dc:creator>Jeremy Blackburn</dc:creator>
  <cp:lastModifiedBy>Jeremy Blackburn</cp:lastModifiedBy>
  <cp:revision>77</cp:revision>
  <dcterms:created xsi:type="dcterms:W3CDTF">2023-11-03T14:42:09Z</dcterms:created>
  <dcterms:modified xsi:type="dcterms:W3CDTF">2023-11-06T08:15:21Z</dcterms:modified>
</cp:coreProperties>
</file>